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84" r:id="rId5"/>
  </p:sldMasterIdLst>
  <p:notesMasterIdLst>
    <p:notesMasterId r:id="rId52"/>
  </p:notesMasterIdLst>
  <p:sldIdLst>
    <p:sldId id="1812" r:id="rId6"/>
    <p:sldId id="1806" r:id="rId7"/>
    <p:sldId id="1776" r:id="rId8"/>
    <p:sldId id="1838" r:id="rId9"/>
    <p:sldId id="1847" r:id="rId10"/>
    <p:sldId id="1816" r:id="rId11"/>
    <p:sldId id="1850" r:id="rId12"/>
    <p:sldId id="1814" r:id="rId13"/>
    <p:sldId id="1821" r:id="rId14"/>
    <p:sldId id="1650" r:id="rId15"/>
    <p:sldId id="1655" r:id="rId16"/>
    <p:sldId id="1667" r:id="rId17"/>
    <p:sldId id="1689" r:id="rId18"/>
    <p:sldId id="1668" r:id="rId19"/>
    <p:sldId id="1669" r:id="rId20"/>
    <p:sldId id="1658" r:id="rId21"/>
    <p:sldId id="1692" r:id="rId22"/>
    <p:sldId id="1670" r:id="rId23"/>
    <p:sldId id="1673" r:id="rId24"/>
    <p:sldId id="1693" r:id="rId25"/>
    <p:sldId id="1672" r:id="rId26"/>
    <p:sldId id="1671" r:id="rId27"/>
    <p:sldId id="1691" r:id="rId28"/>
    <p:sldId id="1688" r:id="rId29"/>
    <p:sldId id="1701" r:id="rId30"/>
    <p:sldId id="1702" r:id="rId31"/>
    <p:sldId id="1703" r:id="rId32"/>
    <p:sldId id="1647" r:id="rId33"/>
    <p:sldId id="1695" r:id="rId34"/>
    <p:sldId id="1694" r:id="rId35"/>
    <p:sldId id="1686" r:id="rId36"/>
    <p:sldId id="1684" r:id="rId37"/>
    <p:sldId id="1700" r:id="rId38"/>
    <p:sldId id="1783" r:id="rId39"/>
    <p:sldId id="1835" r:id="rId40"/>
    <p:sldId id="1844" r:id="rId41"/>
    <p:sldId id="1839" r:id="rId42"/>
    <p:sldId id="1840" r:id="rId43"/>
    <p:sldId id="1848" r:id="rId44"/>
    <p:sldId id="1849" r:id="rId45"/>
    <p:sldId id="1843" r:id="rId46"/>
    <p:sldId id="1842" r:id="rId47"/>
    <p:sldId id="1791" r:id="rId48"/>
    <p:sldId id="1851" r:id="rId49"/>
    <p:sldId id="1807" r:id="rId50"/>
    <p:sldId id="1811" r:id="rId51"/>
  </p:sldIdLst>
  <p:sldSz cx="12192000" cy="6858000"/>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4C13F5-67A8-48BF-9144-C5F4E2D6CB5D}">
          <p14:sldIdLst>
            <p14:sldId id="1812"/>
            <p14:sldId id="1806"/>
            <p14:sldId id="1776"/>
            <p14:sldId id="1838"/>
            <p14:sldId id="1847"/>
            <p14:sldId id="1816"/>
            <p14:sldId id="1850"/>
            <p14:sldId id="1814"/>
            <p14:sldId id="1821"/>
            <p14:sldId id="1650"/>
            <p14:sldId id="1655"/>
            <p14:sldId id="1667"/>
            <p14:sldId id="1689"/>
            <p14:sldId id="1668"/>
            <p14:sldId id="1669"/>
            <p14:sldId id="1658"/>
            <p14:sldId id="1692"/>
            <p14:sldId id="1670"/>
            <p14:sldId id="1673"/>
            <p14:sldId id="1693"/>
            <p14:sldId id="1672"/>
            <p14:sldId id="1671"/>
            <p14:sldId id="1691"/>
            <p14:sldId id="1688"/>
            <p14:sldId id="1701"/>
            <p14:sldId id="1702"/>
            <p14:sldId id="1703"/>
            <p14:sldId id="1647"/>
            <p14:sldId id="1695"/>
            <p14:sldId id="1694"/>
            <p14:sldId id="1686"/>
            <p14:sldId id="1684"/>
            <p14:sldId id="1700"/>
            <p14:sldId id="1783"/>
            <p14:sldId id="1835"/>
            <p14:sldId id="1844"/>
            <p14:sldId id="1839"/>
            <p14:sldId id="1840"/>
            <p14:sldId id="1848"/>
            <p14:sldId id="1849"/>
            <p14:sldId id="1843"/>
            <p14:sldId id="1842"/>
            <p14:sldId id="1791"/>
            <p14:sldId id="1851"/>
            <p14:sldId id="1807"/>
            <p14:sldId id="18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07D93A-BB20-71D4-119D-9731EF52F9C1}" name="Waddell, Azan" initials="WA" userId="S::awaddell@doe.nj.gov::95ed5df3-1b3b-439a-83ef-c12dd8fb71d4" providerId="AD"/>
  <p188:author id="{013F1C76-9A84-14D3-EDE2-382286DC19A1}" name="Amutah, Chimaobi" initials="AC" userId="S::camutah@doe.nj.gov::03e02579-04b1-4c0d-a202-7523ed5da14b" providerId="AD"/>
  <p188:author id="{CF9EC8CA-4CEF-8F20-83A9-511A4092F246}" name="Irizarry-Clark, Reina" initials="IR" userId="S::rclark@doe.nj.gov::ac29f117-327a-49da-bdde-becfa4812d5b" providerId="AD"/>
  <p188:author id="{267EB8E7-BAC4-24B5-9D1D-058A95771F8B}" name="Wilhelmi-Guay, Lindsay" initials="WL" userId="S::lguay@doe.nj.gov::682a484a-5da0-419e-94c3-712e48c5214a" providerId="AD"/>
  <p188:author id="{ECFF5DE9-F824-791C-497E-4A5DCF39CBB5}" name="Norcross, Matthew" initials="NM" userId="S::mnorcros@doe.nj.gov::c2189c6d-f39a-4c23-858c-5aea0a91c6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ddell, Azan" initials="WA" lastIdx="3" clrIdx="0">
    <p:extLst>
      <p:ext uri="{19B8F6BF-5375-455C-9EA6-DF929625EA0E}">
        <p15:presenceInfo xmlns:p15="http://schemas.microsoft.com/office/powerpoint/2012/main" userId="S::awaddell@doe.nj.gov::95ed5df3-1b3b-439a-83ef-c12dd8fb71d4" providerId="AD"/>
      </p:ext>
    </p:extLst>
  </p:cmAuthor>
  <p:cmAuthor id="2" name="Wilhelmi-Guay, Lindsay" initials="WL" lastIdx="5" clrIdx="1">
    <p:extLst>
      <p:ext uri="{19B8F6BF-5375-455C-9EA6-DF929625EA0E}">
        <p15:presenceInfo xmlns:p15="http://schemas.microsoft.com/office/powerpoint/2012/main" userId="S::lguay@doe.nj.gov::682a484a-5da0-419e-94c3-712e48c5214a" providerId="AD"/>
      </p:ext>
    </p:extLst>
  </p:cmAuthor>
  <p:cmAuthor id="3" name="Irizarry-Clark, Reina" initials="RI" lastIdx="1" clrIdx="2">
    <p:extLst>
      <p:ext uri="{19B8F6BF-5375-455C-9EA6-DF929625EA0E}">
        <p15:presenceInfo xmlns:p15="http://schemas.microsoft.com/office/powerpoint/2012/main" userId="S::rclark@doe.nj.gov::ac29f117-327a-49da-bdde-becfa4812d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3198E-F195-442F-AC09-ACF0EECAD6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94DC96-3C03-4B34-A5CF-2460F4C0DAE5}">
      <dgm:prSet phldrT="[Text]"/>
      <dgm:spPr>
        <a:solidFill>
          <a:schemeClr val="accent1">
            <a:lumMod val="50000"/>
          </a:schemeClr>
        </a:solidFill>
      </dgm:spPr>
      <dgm:t>
        <a:bodyPr/>
        <a:lstStyle/>
        <a:p>
          <a:r>
            <a:rPr lang="en-US" b="1"/>
            <a:t>NJ SMART SID Management</a:t>
          </a:r>
        </a:p>
      </dgm:t>
    </dgm:pt>
    <dgm:pt modelId="{98C5D3AE-07FE-4D61-8F7B-199E560BC156}" type="parTrans" cxnId="{4606FD50-8BD8-4149-8FD1-62B97C1E941E}">
      <dgm:prSet/>
      <dgm:spPr/>
      <dgm:t>
        <a:bodyPr/>
        <a:lstStyle/>
        <a:p>
          <a:endParaRPr lang="en-US"/>
        </a:p>
      </dgm:t>
    </dgm:pt>
    <dgm:pt modelId="{B63511DA-DC38-4B45-BCD8-C1BD0D96745E}" type="sibTrans" cxnId="{4606FD50-8BD8-4149-8FD1-62B97C1E941E}">
      <dgm:prSet/>
      <dgm:spPr/>
      <dgm:t>
        <a:bodyPr/>
        <a:lstStyle/>
        <a:p>
          <a:endParaRPr lang="en-US"/>
        </a:p>
      </dgm:t>
    </dgm:pt>
    <dgm:pt modelId="{F6F6F5D8-579E-4863-A253-FFB1D905A235}">
      <dgm:prSet phldrT="[Text]"/>
      <dgm:spPr>
        <a:solidFill>
          <a:srgbClr val="CFD5EA">
            <a:alpha val="50196"/>
          </a:srgbClr>
        </a:solidFill>
      </dgm:spPr>
      <dgm:t>
        <a:bodyPr/>
        <a:lstStyle/>
        <a:p>
          <a:r>
            <a:rPr lang="en-US"/>
            <a:t>LEAs report which students graduate by inactivating them in NJ SMART after the end-of-year snapshot.</a:t>
          </a:r>
        </a:p>
      </dgm:t>
    </dgm:pt>
    <dgm:pt modelId="{914CC01D-122D-40E4-9442-8CAEF4DA901D}" type="parTrans" cxnId="{CE7C2364-8526-4CB1-9FBD-9015159D57D1}">
      <dgm:prSet/>
      <dgm:spPr/>
      <dgm:t>
        <a:bodyPr/>
        <a:lstStyle/>
        <a:p>
          <a:endParaRPr lang="en-US"/>
        </a:p>
      </dgm:t>
    </dgm:pt>
    <dgm:pt modelId="{2E520CC6-F37F-4AA9-90FC-990A33313BA9}" type="sibTrans" cxnId="{CE7C2364-8526-4CB1-9FBD-9015159D57D1}">
      <dgm:prSet/>
      <dgm:spPr/>
      <dgm:t>
        <a:bodyPr/>
        <a:lstStyle/>
        <a:p>
          <a:endParaRPr lang="en-US"/>
        </a:p>
      </dgm:t>
    </dgm:pt>
    <dgm:pt modelId="{13DA1E95-385B-475F-9877-DC2657A8B1FB}">
      <dgm:prSet phldrT="[Text]"/>
      <dgm:spPr>
        <a:solidFill>
          <a:schemeClr val="accent1">
            <a:lumMod val="50000"/>
          </a:schemeClr>
        </a:solidFill>
      </dgm:spPr>
      <dgm:t>
        <a:bodyPr/>
        <a:lstStyle/>
        <a:p>
          <a:r>
            <a:rPr lang="en-US" b="1"/>
            <a:t>Graduation Snapshot</a:t>
          </a:r>
        </a:p>
      </dgm:t>
    </dgm:pt>
    <dgm:pt modelId="{79AF524B-F2E9-4D3B-9773-B26BF8B8DC3E}" type="parTrans" cxnId="{C6137C92-0363-4033-8B26-E6BC04C58E13}">
      <dgm:prSet/>
      <dgm:spPr/>
      <dgm:t>
        <a:bodyPr/>
        <a:lstStyle/>
        <a:p>
          <a:endParaRPr lang="en-US"/>
        </a:p>
      </dgm:t>
    </dgm:pt>
    <dgm:pt modelId="{1D4C2F81-D9F3-4860-9889-E280828A7724}" type="sibTrans" cxnId="{C6137C92-0363-4033-8B26-E6BC04C58E13}">
      <dgm:prSet/>
      <dgm:spPr/>
      <dgm:t>
        <a:bodyPr/>
        <a:lstStyle/>
        <a:p>
          <a:endParaRPr lang="en-US"/>
        </a:p>
      </dgm:t>
    </dgm:pt>
    <dgm:pt modelId="{A7F9D2D1-4F1C-4EF5-8EBA-F832F889B66B}">
      <dgm:prSet phldrT="[Text]"/>
      <dgm:spPr>
        <a:solidFill>
          <a:srgbClr val="CFD5EA">
            <a:alpha val="50196"/>
          </a:srgbClr>
        </a:solidFill>
      </dgm:spPr>
      <dgm:t>
        <a:bodyPr/>
        <a:lstStyle/>
        <a:p>
          <a:r>
            <a:rPr lang="en-US"/>
            <a:t>The NJ SMART graduation snapshot is taken on August 31 each year.</a:t>
          </a:r>
        </a:p>
      </dgm:t>
    </dgm:pt>
    <dgm:pt modelId="{1F75CB8D-AC84-45A0-9745-5EBEE33EF81C}" type="parTrans" cxnId="{F8E03731-E19A-49A7-95C2-868FD44E7D9F}">
      <dgm:prSet/>
      <dgm:spPr/>
      <dgm:t>
        <a:bodyPr/>
        <a:lstStyle/>
        <a:p>
          <a:endParaRPr lang="en-US"/>
        </a:p>
      </dgm:t>
    </dgm:pt>
    <dgm:pt modelId="{EDFDC728-F7F5-426A-9E4B-CC832EE3EC7E}" type="sibTrans" cxnId="{F8E03731-E19A-49A7-95C2-868FD44E7D9F}">
      <dgm:prSet/>
      <dgm:spPr/>
      <dgm:t>
        <a:bodyPr/>
        <a:lstStyle/>
        <a:p>
          <a:endParaRPr lang="en-US"/>
        </a:p>
      </dgm:t>
    </dgm:pt>
    <dgm:pt modelId="{FC947F9B-65CA-4923-AFCC-5AE76F57AA51}">
      <dgm:prSet phldrT="[Text]"/>
      <dgm:spPr>
        <a:solidFill>
          <a:schemeClr val="accent1">
            <a:lumMod val="50000"/>
          </a:schemeClr>
        </a:solidFill>
      </dgm:spPr>
      <dgm:t>
        <a:bodyPr/>
        <a:lstStyle/>
        <a:p>
          <a:r>
            <a:rPr lang="en-US" b="1"/>
            <a:t>Preliminary Graduation Rates</a:t>
          </a:r>
        </a:p>
      </dgm:t>
    </dgm:pt>
    <dgm:pt modelId="{F051B395-2B08-4F5A-90B3-2AA52BEB8FA5}" type="parTrans" cxnId="{30A25758-F3E5-40E1-A950-FF1A249683D5}">
      <dgm:prSet/>
      <dgm:spPr/>
      <dgm:t>
        <a:bodyPr/>
        <a:lstStyle/>
        <a:p>
          <a:endParaRPr lang="en-US"/>
        </a:p>
      </dgm:t>
    </dgm:pt>
    <dgm:pt modelId="{BD5F664D-3BD3-46D1-94F1-720118597A4E}" type="sibTrans" cxnId="{30A25758-F3E5-40E1-A950-FF1A249683D5}">
      <dgm:prSet/>
      <dgm:spPr/>
      <dgm:t>
        <a:bodyPr/>
        <a:lstStyle/>
        <a:p>
          <a:endParaRPr lang="en-US"/>
        </a:p>
      </dgm:t>
    </dgm:pt>
    <dgm:pt modelId="{9AD2D5C6-B47E-4F99-B97C-DB703A5F63F5}">
      <dgm:prSet phldrT="[Text]"/>
      <dgm:spPr>
        <a:solidFill>
          <a:srgbClr val="CFD5EA">
            <a:alpha val="50196"/>
          </a:srgbClr>
        </a:solidFill>
      </dgm:spPr>
      <dgm:t>
        <a:bodyPr/>
        <a:lstStyle/>
        <a:p>
          <a:r>
            <a:rPr lang="en-US"/>
            <a:t>Preliminary graduation rates based on the data submitted by August 31 are available for LEAs to review in mid-September.</a:t>
          </a:r>
        </a:p>
      </dgm:t>
    </dgm:pt>
    <dgm:pt modelId="{299F5C48-63AD-45DE-8794-4E999B8EA5A0}" type="parTrans" cxnId="{E3D5CC89-4046-4BFF-9368-3F0D8B0C5BE9}">
      <dgm:prSet/>
      <dgm:spPr/>
      <dgm:t>
        <a:bodyPr/>
        <a:lstStyle/>
        <a:p>
          <a:endParaRPr lang="en-US"/>
        </a:p>
      </dgm:t>
    </dgm:pt>
    <dgm:pt modelId="{4A1C78AA-7636-47D7-A87E-AE3F12C2712A}" type="sibTrans" cxnId="{E3D5CC89-4046-4BFF-9368-3F0D8B0C5BE9}">
      <dgm:prSet/>
      <dgm:spPr/>
      <dgm:t>
        <a:bodyPr/>
        <a:lstStyle/>
        <a:p>
          <a:endParaRPr lang="en-US"/>
        </a:p>
      </dgm:t>
    </dgm:pt>
    <dgm:pt modelId="{591157B8-78E8-49C3-ADB6-1F4AF121831F}">
      <dgm:prSet/>
      <dgm:spPr>
        <a:solidFill>
          <a:schemeClr val="accent1">
            <a:lumMod val="50000"/>
          </a:schemeClr>
        </a:solidFill>
      </dgm:spPr>
      <dgm:t>
        <a:bodyPr/>
        <a:lstStyle/>
        <a:p>
          <a:r>
            <a:rPr lang="en-US" b="1"/>
            <a:t>Graduation Appeals</a:t>
          </a:r>
        </a:p>
      </dgm:t>
    </dgm:pt>
    <dgm:pt modelId="{FE472DD4-7902-458F-AF12-97014F2A1198}" type="parTrans" cxnId="{C3EC9E46-92C5-483E-80EF-3A8E9B1A1DD6}">
      <dgm:prSet/>
      <dgm:spPr/>
      <dgm:t>
        <a:bodyPr/>
        <a:lstStyle/>
        <a:p>
          <a:endParaRPr lang="en-US"/>
        </a:p>
      </dgm:t>
    </dgm:pt>
    <dgm:pt modelId="{63D3B040-F266-4A61-971D-B800EEB0F665}" type="sibTrans" cxnId="{C3EC9E46-92C5-483E-80EF-3A8E9B1A1DD6}">
      <dgm:prSet/>
      <dgm:spPr/>
      <dgm:t>
        <a:bodyPr/>
        <a:lstStyle/>
        <a:p>
          <a:endParaRPr lang="en-US"/>
        </a:p>
      </dgm:t>
    </dgm:pt>
    <dgm:pt modelId="{779A3F8A-2CDE-4589-B97F-9709FB003BEC}">
      <dgm:prSet/>
      <dgm:spPr>
        <a:solidFill>
          <a:schemeClr val="accent1">
            <a:lumMod val="50000"/>
          </a:schemeClr>
        </a:solidFill>
      </dgm:spPr>
      <dgm:t>
        <a:bodyPr/>
        <a:lstStyle/>
        <a:p>
          <a:r>
            <a:rPr lang="en-US" b="1"/>
            <a:t>Final Graduation Rates</a:t>
          </a:r>
        </a:p>
      </dgm:t>
    </dgm:pt>
    <dgm:pt modelId="{8D4F4A1F-D870-45D7-8B0A-158FEC8C889C}" type="parTrans" cxnId="{6922EB25-2D5C-4AF1-99AC-A89EA0547C14}">
      <dgm:prSet/>
      <dgm:spPr/>
      <dgm:t>
        <a:bodyPr/>
        <a:lstStyle/>
        <a:p>
          <a:endParaRPr lang="en-US"/>
        </a:p>
      </dgm:t>
    </dgm:pt>
    <dgm:pt modelId="{78EC88FB-B7A6-412F-8F12-5DF3402AE1C9}" type="sibTrans" cxnId="{6922EB25-2D5C-4AF1-99AC-A89EA0547C14}">
      <dgm:prSet/>
      <dgm:spPr/>
      <dgm:t>
        <a:bodyPr/>
        <a:lstStyle/>
        <a:p>
          <a:endParaRPr lang="en-US"/>
        </a:p>
      </dgm:t>
    </dgm:pt>
    <dgm:pt modelId="{3BFE41BF-DB9C-494A-A539-837C55602A3B}">
      <dgm:prSet/>
      <dgm:spPr>
        <a:solidFill>
          <a:srgbClr val="CFD5EA">
            <a:alpha val="50196"/>
          </a:srgbClr>
        </a:solidFill>
      </dgm:spPr>
      <dgm:t>
        <a:bodyPr/>
        <a:lstStyle/>
        <a:p>
          <a:r>
            <a:rPr lang="en-US"/>
            <a:t>LEAs can submit appeals to correct any graduation-related data between mid-September and early October.</a:t>
          </a:r>
        </a:p>
      </dgm:t>
    </dgm:pt>
    <dgm:pt modelId="{4A9DE364-FB0D-4ECC-9658-FB0C03088125}" type="parTrans" cxnId="{D731E276-32B1-4FEE-B9E9-17CB99303848}">
      <dgm:prSet/>
      <dgm:spPr/>
      <dgm:t>
        <a:bodyPr/>
        <a:lstStyle/>
        <a:p>
          <a:endParaRPr lang="en-US"/>
        </a:p>
      </dgm:t>
    </dgm:pt>
    <dgm:pt modelId="{70D7A9B4-77C8-43D0-A432-A3996D3E6F79}" type="sibTrans" cxnId="{D731E276-32B1-4FEE-B9E9-17CB99303848}">
      <dgm:prSet/>
      <dgm:spPr/>
      <dgm:t>
        <a:bodyPr/>
        <a:lstStyle/>
        <a:p>
          <a:endParaRPr lang="en-US"/>
        </a:p>
      </dgm:t>
    </dgm:pt>
    <dgm:pt modelId="{EEF6E3A6-DB99-4C73-95B6-D693D4FC2595}">
      <dgm:prSet/>
      <dgm:spPr>
        <a:solidFill>
          <a:srgbClr val="CFD5EA">
            <a:alpha val="50196"/>
          </a:srgbClr>
        </a:solidFill>
      </dgm:spPr>
      <dgm:t>
        <a:bodyPr/>
        <a:lstStyle/>
        <a:p>
          <a:r>
            <a:rPr lang="en-US"/>
            <a:t>Finalized graduation rates are available for LEAs by the end of November in NJ SMART.</a:t>
          </a:r>
        </a:p>
      </dgm:t>
    </dgm:pt>
    <dgm:pt modelId="{4D80ED7B-CC93-4775-B74D-0F8A53477935}" type="parTrans" cxnId="{2859E311-7EFE-4AB1-8060-148DE5BDA931}">
      <dgm:prSet/>
      <dgm:spPr/>
      <dgm:t>
        <a:bodyPr/>
        <a:lstStyle/>
        <a:p>
          <a:endParaRPr lang="en-US"/>
        </a:p>
      </dgm:t>
    </dgm:pt>
    <dgm:pt modelId="{23FB7C09-F6FF-412D-8DC0-27B84D750CBB}" type="sibTrans" cxnId="{2859E311-7EFE-4AB1-8060-148DE5BDA931}">
      <dgm:prSet/>
      <dgm:spPr/>
      <dgm:t>
        <a:bodyPr/>
        <a:lstStyle/>
        <a:p>
          <a:endParaRPr lang="en-US"/>
        </a:p>
      </dgm:t>
    </dgm:pt>
    <dgm:pt modelId="{93194D48-AFBD-4CC7-BDE1-DD601AB05CE2}">
      <dgm:prSet phldrT="[Text]"/>
      <dgm:spPr>
        <a:solidFill>
          <a:srgbClr val="CFD5EA">
            <a:alpha val="50196"/>
          </a:srgbClr>
        </a:solidFill>
      </dgm:spPr>
      <dgm:t>
        <a:bodyPr/>
        <a:lstStyle/>
        <a:p>
          <a:r>
            <a:rPr lang="en-US"/>
            <a:t>Graduating students are reported with a School Exit Withdrawal Code of L.</a:t>
          </a:r>
        </a:p>
      </dgm:t>
    </dgm:pt>
    <dgm:pt modelId="{2EABD818-C93D-418C-81E9-5088E6CB89A0}" type="parTrans" cxnId="{52FBE217-D7BD-4AB5-9171-87B5109A6532}">
      <dgm:prSet/>
      <dgm:spPr/>
      <dgm:t>
        <a:bodyPr/>
        <a:lstStyle/>
        <a:p>
          <a:endParaRPr lang="en-US"/>
        </a:p>
      </dgm:t>
    </dgm:pt>
    <dgm:pt modelId="{78BE66B9-0047-4314-84CC-B94C83F36D01}" type="sibTrans" cxnId="{52FBE217-D7BD-4AB5-9171-87B5109A6532}">
      <dgm:prSet/>
      <dgm:spPr/>
      <dgm:t>
        <a:bodyPr/>
        <a:lstStyle/>
        <a:p>
          <a:endParaRPr lang="en-US"/>
        </a:p>
      </dgm:t>
    </dgm:pt>
    <dgm:pt modelId="{A3209218-0C01-4B03-B979-A68BBC27E98D}" type="pres">
      <dgm:prSet presAssocID="{0A73198E-F195-442F-AC09-ACF0EECAD683}" presName="Name0" presStyleCnt="0">
        <dgm:presLayoutVars>
          <dgm:dir/>
          <dgm:animLvl val="lvl"/>
          <dgm:resizeHandles val="exact"/>
        </dgm:presLayoutVars>
      </dgm:prSet>
      <dgm:spPr/>
    </dgm:pt>
    <dgm:pt modelId="{73BD0A26-F19C-4DEF-B848-B24242B750F6}" type="pres">
      <dgm:prSet presAssocID="{8294DC96-3C03-4B34-A5CF-2460F4C0DAE5}" presName="composite" presStyleCnt="0"/>
      <dgm:spPr/>
    </dgm:pt>
    <dgm:pt modelId="{B8BBE9F1-F167-419C-958F-F8B653245FFF}" type="pres">
      <dgm:prSet presAssocID="{8294DC96-3C03-4B34-A5CF-2460F4C0DAE5}" presName="parTx" presStyleLbl="alignNode1" presStyleIdx="0" presStyleCnt="5">
        <dgm:presLayoutVars>
          <dgm:chMax val="0"/>
          <dgm:chPref val="0"/>
          <dgm:bulletEnabled val="1"/>
        </dgm:presLayoutVars>
      </dgm:prSet>
      <dgm:spPr/>
    </dgm:pt>
    <dgm:pt modelId="{BA66BF29-428E-42DA-8408-F10DB820364B}" type="pres">
      <dgm:prSet presAssocID="{8294DC96-3C03-4B34-A5CF-2460F4C0DAE5}" presName="desTx" presStyleLbl="alignAccFollowNode1" presStyleIdx="0" presStyleCnt="5" custLinFactNeighborX="0">
        <dgm:presLayoutVars>
          <dgm:bulletEnabled val="1"/>
        </dgm:presLayoutVars>
      </dgm:prSet>
      <dgm:spPr/>
    </dgm:pt>
    <dgm:pt modelId="{4345788C-F322-414A-B273-452B2A74B5B8}" type="pres">
      <dgm:prSet presAssocID="{B63511DA-DC38-4B45-BCD8-C1BD0D96745E}" presName="space" presStyleCnt="0"/>
      <dgm:spPr/>
    </dgm:pt>
    <dgm:pt modelId="{901D3B5E-D769-49CC-AD18-4598D88D66CD}" type="pres">
      <dgm:prSet presAssocID="{13DA1E95-385B-475F-9877-DC2657A8B1FB}" presName="composite" presStyleCnt="0"/>
      <dgm:spPr/>
    </dgm:pt>
    <dgm:pt modelId="{A0FF8212-DB33-4965-BF92-4437EB705074}" type="pres">
      <dgm:prSet presAssocID="{13DA1E95-385B-475F-9877-DC2657A8B1FB}" presName="parTx" presStyleLbl="alignNode1" presStyleIdx="1" presStyleCnt="5">
        <dgm:presLayoutVars>
          <dgm:chMax val="0"/>
          <dgm:chPref val="0"/>
          <dgm:bulletEnabled val="1"/>
        </dgm:presLayoutVars>
      </dgm:prSet>
      <dgm:spPr/>
    </dgm:pt>
    <dgm:pt modelId="{79DA6108-4F8C-494B-8C59-F3F5EC255C43}" type="pres">
      <dgm:prSet presAssocID="{13DA1E95-385B-475F-9877-DC2657A8B1FB}" presName="desTx" presStyleLbl="alignAccFollowNode1" presStyleIdx="1" presStyleCnt="5" custLinFactNeighborX="-1">
        <dgm:presLayoutVars>
          <dgm:bulletEnabled val="1"/>
        </dgm:presLayoutVars>
      </dgm:prSet>
      <dgm:spPr/>
    </dgm:pt>
    <dgm:pt modelId="{D63754D8-67C1-427A-A767-238FBFB400BB}" type="pres">
      <dgm:prSet presAssocID="{1D4C2F81-D9F3-4860-9889-E280828A7724}" presName="space" presStyleCnt="0"/>
      <dgm:spPr/>
    </dgm:pt>
    <dgm:pt modelId="{217D0D7F-1641-4F56-AD0C-FCB88FC84CCE}" type="pres">
      <dgm:prSet presAssocID="{FC947F9B-65CA-4923-AFCC-5AE76F57AA51}" presName="composite" presStyleCnt="0"/>
      <dgm:spPr/>
    </dgm:pt>
    <dgm:pt modelId="{BF97E00E-A272-4165-AF05-093F9A03B47B}" type="pres">
      <dgm:prSet presAssocID="{FC947F9B-65CA-4923-AFCC-5AE76F57AA51}" presName="parTx" presStyleLbl="alignNode1" presStyleIdx="2" presStyleCnt="5">
        <dgm:presLayoutVars>
          <dgm:chMax val="0"/>
          <dgm:chPref val="0"/>
          <dgm:bulletEnabled val="1"/>
        </dgm:presLayoutVars>
      </dgm:prSet>
      <dgm:spPr/>
    </dgm:pt>
    <dgm:pt modelId="{6EB516DE-6A45-40BA-BB2F-94552F1DFE21}" type="pres">
      <dgm:prSet presAssocID="{FC947F9B-65CA-4923-AFCC-5AE76F57AA51}" presName="desTx" presStyleLbl="alignAccFollowNode1" presStyleIdx="2" presStyleCnt="5" custLinFactNeighborX="-1">
        <dgm:presLayoutVars>
          <dgm:bulletEnabled val="1"/>
        </dgm:presLayoutVars>
      </dgm:prSet>
      <dgm:spPr/>
    </dgm:pt>
    <dgm:pt modelId="{2DB36637-C549-48AC-9684-2B9445F69A51}" type="pres">
      <dgm:prSet presAssocID="{BD5F664D-3BD3-46D1-94F1-720118597A4E}" presName="space" presStyleCnt="0"/>
      <dgm:spPr/>
    </dgm:pt>
    <dgm:pt modelId="{69364CCA-97CB-4211-9B67-350CB0651D81}" type="pres">
      <dgm:prSet presAssocID="{591157B8-78E8-49C3-ADB6-1F4AF121831F}" presName="composite" presStyleCnt="0"/>
      <dgm:spPr/>
    </dgm:pt>
    <dgm:pt modelId="{3D6D34D6-9143-430F-8E75-20727F9F58A0}" type="pres">
      <dgm:prSet presAssocID="{591157B8-78E8-49C3-ADB6-1F4AF121831F}" presName="parTx" presStyleLbl="alignNode1" presStyleIdx="3" presStyleCnt="5">
        <dgm:presLayoutVars>
          <dgm:chMax val="0"/>
          <dgm:chPref val="0"/>
          <dgm:bulletEnabled val="1"/>
        </dgm:presLayoutVars>
      </dgm:prSet>
      <dgm:spPr/>
    </dgm:pt>
    <dgm:pt modelId="{559EE58A-1CB0-4648-8DE9-20E71A665989}" type="pres">
      <dgm:prSet presAssocID="{591157B8-78E8-49C3-ADB6-1F4AF121831F}" presName="desTx" presStyleLbl="alignAccFollowNode1" presStyleIdx="3" presStyleCnt="5" custLinFactNeighborX="-1">
        <dgm:presLayoutVars>
          <dgm:bulletEnabled val="1"/>
        </dgm:presLayoutVars>
      </dgm:prSet>
      <dgm:spPr/>
    </dgm:pt>
    <dgm:pt modelId="{93286EAF-1CB4-47BE-962F-E2E658705F4C}" type="pres">
      <dgm:prSet presAssocID="{63D3B040-F266-4A61-971D-B800EEB0F665}" presName="space" presStyleCnt="0"/>
      <dgm:spPr/>
    </dgm:pt>
    <dgm:pt modelId="{AE301165-CB8F-47FD-B01A-DD1A01B6F7AA}" type="pres">
      <dgm:prSet presAssocID="{779A3F8A-2CDE-4589-B97F-9709FB003BEC}" presName="composite" presStyleCnt="0"/>
      <dgm:spPr/>
    </dgm:pt>
    <dgm:pt modelId="{C1A72969-7F08-4BBC-8B26-CE9B1D6CC88E}" type="pres">
      <dgm:prSet presAssocID="{779A3F8A-2CDE-4589-B97F-9709FB003BEC}" presName="parTx" presStyleLbl="alignNode1" presStyleIdx="4" presStyleCnt="5">
        <dgm:presLayoutVars>
          <dgm:chMax val="0"/>
          <dgm:chPref val="0"/>
          <dgm:bulletEnabled val="1"/>
        </dgm:presLayoutVars>
      </dgm:prSet>
      <dgm:spPr/>
    </dgm:pt>
    <dgm:pt modelId="{E5685C8D-BEFD-4B9E-A99E-C12A5F3D9016}" type="pres">
      <dgm:prSet presAssocID="{779A3F8A-2CDE-4589-B97F-9709FB003BEC}" presName="desTx" presStyleLbl="alignAccFollowNode1" presStyleIdx="4" presStyleCnt="5">
        <dgm:presLayoutVars>
          <dgm:bulletEnabled val="1"/>
        </dgm:presLayoutVars>
      </dgm:prSet>
      <dgm:spPr/>
    </dgm:pt>
  </dgm:ptLst>
  <dgm:cxnLst>
    <dgm:cxn modelId="{C4331007-AAE5-4798-AE0E-C0FCF33A7191}" type="presOf" srcId="{3BFE41BF-DB9C-494A-A539-837C55602A3B}" destId="{559EE58A-1CB0-4648-8DE9-20E71A665989}" srcOrd="0" destOrd="0" presId="urn:microsoft.com/office/officeart/2005/8/layout/hList1"/>
    <dgm:cxn modelId="{2859E311-7EFE-4AB1-8060-148DE5BDA931}" srcId="{779A3F8A-2CDE-4589-B97F-9709FB003BEC}" destId="{EEF6E3A6-DB99-4C73-95B6-D693D4FC2595}" srcOrd="0" destOrd="0" parTransId="{4D80ED7B-CC93-4775-B74D-0F8A53477935}" sibTransId="{23FB7C09-F6FF-412D-8DC0-27B84D750CBB}"/>
    <dgm:cxn modelId="{52FBE217-D7BD-4AB5-9171-87B5109A6532}" srcId="{8294DC96-3C03-4B34-A5CF-2460F4C0DAE5}" destId="{93194D48-AFBD-4CC7-BDE1-DD601AB05CE2}" srcOrd="1" destOrd="0" parTransId="{2EABD818-C93D-418C-81E9-5088E6CB89A0}" sibTransId="{78BE66B9-0047-4314-84CC-B94C83F36D01}"/>
    <dgm:cxn modelId="{F7C8391B-4970-444C-90D0-D36B86D1EDE2}" type="presOf" srcId="{779A3F8A-2CDE-4589-B97F-9709FB003BEC}" destId="{C1A72969-7F08-4BBC-8B26-CE9B1D6CC88E}" srcOrd="0" destOrd="0" presId="urn:microsoft.com/office/officeart/2005/8/layout/hList1"/>
    <dgm:cxn modelId="{62899A1B-30D3-4649-8AE8-18A3EE8D387A}" type="presOf" srcId="{591157B8-78E8-49C3-ADB6-1F4AF121831F}" destId="{3D6D34D6-9143-430F-8E75-20727F9F58A0}" srcOrd="0" destOrd="0" presId="urn:microsoft.com/office/officeart/2005/8/layout/hList1"/>
    <dgm:cxn modelId="{6922EB25-2D5C-4AF1-99AC-A89EA0547C14}" srcId="{0A73198E-F195-442F-AC09-ACF0EECAD683}" destId="{779A3F8A-2CDE-4589-B97F-9709FB003BEC}" srcOrd="4" destOrd="0" parTransId="{8D4F4A1F-D870-45D7-8B0A-158FEC8C889C}" sibTransId="{78EC88FB-B7A6-412F-8F12-5DF3402AE1C9}"/>
    <dgm:cxn modelId="{F8E03731-E19A-49A7-95C2-868FD44E7D9F}" srcId="{13DA1E95-385B-475F-9877-DC2657A8B1FB}" destId="{A7F9D2D1-4F1C-4EF5-8EBA-F832F889B66B}" srcOrd="0" destOrd="0" parTransId="{1F75CB8D-AC84-45A0-9745-5EBEE33EF81C}" sibTransId="{EDFDC728-F7F5-426A-9E4B-CC832EE3EC7E}"/>
    <dgm:cxn modelId="{8B990C60-E823-425B-81DC-9827E0785E7F}" type="presOf" srcId="{A7F9D2D1-4F1C-4EF5-8EBA-F832F889B66B}" destId="{79DA6108-4F8C-494B-8C59-F3F5EC255C43}" srcOrd="0" destOrd="0" presId="urn:microsoft.com/office/officeart/2005/8/layout/hList1"/>
    <dgm:cxn modelId="{A2CAD961-50F8-4646-ACB2-BF20C7D55136}" type="presOf" srcId="{93194D48-AFBD-4CC7-BDE1-DD601AB05CE2}" destId="{BA66BF29-428E-42DA-8408-F10DB820364B}" srcOrd="0" destOrd="1" presId="urn:microsoft.com/office/officeart/2005/8/layout/hList1"/>
    <dgm:cxn modelId="{CE7C2364-8526-4CB1-9FBD-9015159D57D1}" srcId="{8294DC96-3C03-4B34-A5CF-2460F4C0DAE5}" destId="{F6F6F5D8-579E-4863-A253-FFB1D905A235}" srcOrd="0" destOrd="0" parTransId="{914CC01D-122D-40E4-9442-8CAEF4DA901D}" sibTransId="{2E520CC6-F37F-4AA9-90FC-990A33313BA9}"/>
    <dgm:cxn modelId="{C3EC9E46-92C5-483E-80EF-3A8E9B1A1DD6}" srcId="{0A73198E-F195-442F-AC09-ACF0EECAD683}" destId="{591157B8-78E8-49C3-ADB6-1F4AF121831F}" srcOrd="3" destOrd="0" parTransId="{FE472DD4-7902-458F-AF12-97014F2A1198}" sibTransId="{63D3B040-F266-4A61-971D-B800EEB0F665}"/>
    <dgm:cxn modelId="{4D81F148-18B4-4B2B-9DD6-6E31B15BD0DB}" type="presOf" srcId="{EEF6E3A6-DB99-4C73-95B6-D693D4FC2595}" destId="{E5685C8D-BEFD-4B9E-A99E-C12A5F3D9016}" srcOrd="0" destOrd="0" presId="urn:microsoft.com/office/officeart/2005/8/layout/hList1"/>
    <dgm:cxn modelId="{B0B2EA6D-C2FC-4596-AD75-5E2D6E6468FF}" type="presOf" srcId="{9AD2D5C6-B47E-4F99-B97C-DB703A5F63F5}" destId="{6EB516DE-6A45-40BA-BB2F-94552F1DFE21}" srcOrd="0" destOrd="0" presId="urn:microsoft.com/office/officeart/2005/8/layout/hList1"/>
    <dgm:cxn modelId="{4606FD50-8BD8-4149-8FD1-62B97C1E941E}" srcId="{0A73198E-F195-442F-AC09-ACF0EECAD683}" destId="{8294DC96-3C03-4B34-A5CF-2460F4C0DAE5}" srcOrd="0" destOrd="0" parTransId="{98C5D3AE-07FE-4D61-8F7B-199E560BC156}" sibTransId="{B63511DA-DC38-4B45-BCD8-C1BD0D96745E}"/>
    <dgm:cxn modelId="{D731E276-32B1-4FEE-B9E9-17CB99303848}" srcId="{591157B8-78E8-49C3-ADB6-1F4AF121831F}" destId="{3BFE41BF-DB9C-494A-A539-837C55602A3B}" srcOrd="0" destOrd="0" parTransId="{4A9DE364-FB0D-4ECC-9658-FB0C03088125}" sibTransId="{70D7A9B4-77C8-43D0-A432-A3996D3E6F79}"/>
    <dgm:cxn modelId="{30A25758-F3E5-40E1-A950-FF1A249683D5}" srcId="{0A73198E-F195-442F-AC09-ACF0EECAD683}" destId="{FC947F9B-65CA-4923-AFCC-5AE76F57AA51}" srcOrd="2" destOrd="0" parTransId="{F051B395-2B08-4F5A-90B3-2AA52BEB8FA5}" sibTransId="{BD5F664D-3BD3-46D1-94F1-720118597A4E}"/>
    <dgm:cxn modelId="{85333485-6EEE-40D1-AC28-774E9F1533E5}" type="presOf" srcId="{13DA1E95-385B-475F-9877-DC2657A8B1FB}" destId="{A0FF8212-DB33-4965-BF92-4437EB705074}" srcOrd="0" destOrd="0" presId="urn:microsoft.com/office/officeart/2005/8/layout/hList1"/>
    <dgm:cxn modelId="{E3D5CC89-4046-4BFF-9368-3F0D8B0C5BE9}" srcId="{FC947F9B-65CA-4923-AFCC-5AE76F57AA51}" destId="{9AD2D5C6-B47E-4F99-B97C-DB703A5F63F5}" srcOrd="0" destOrd="0" parTransId="{299F5C48-63AD-45DE-8794-4E999B8EA5A0}" sibTransId="{4A1C78AA-7636-47D7-A87E-AE3F12C2712A}"/>
    <dgm:cxn modelId="{C6137C92-0363-4033-8B26-E6BC04C58E13}" srcId="{0A73198E-F195-442F-AC09-ACF0EECAD683}" destId="{13DA1E95-385B-475F-9877-DC2657A8B1FB}" srcOrd="1" destOrd="0" parTransId="{79AF524B-F2E9-4D3B-9773-B26BF8B8DC3E}" sibTransId="{1D4C2F81-D9F3-4860-9889-E280828A7724}"/>
    <dgm:cxn modelId="{65EE77B3-C364-486C-84E5-10EC9933D914}" type="presOf" srcId="{FC947F9B-65CA-4923-AFCC-5AE76F57AA51}" destId="{BF97E00E-A272-4165-AF05-093F9A03B47B}" srcOrd="0" destOrd="0" presId="urn:microsoft.com/office/officeart/2005/8/layout/hList1"/>
    <dgm:cxn modelId="{42993AB8-E310-49F3-B6C3-B7FD6ECD8B45}" type="presOf" srcId="{0A73198E-F195-442F-AC09-ACF0EECAD683}" destId="{A3209218-0C01-4B03-B979-A68BBC27E98D}" srcOrd="0" destOrd="0" presId="urn:microsoft.com/office/officeart/2005/8/layout/hList1"/>
    <dgm:cxn modelId="{3E38DABE-D1E1-4404-85DA-259A8FCA5116}" type="presOf" srcId="{8294DC96-3C03-4B34-A5CF-2460F4C0DAE5}" destId="{B8BBE9F1-F167-419C-958F-F8B653245FFF}" srcOrd="0" destOrd="0" presId="urn:microsoft.com/office/officeart/2005/8/layout/hList1"/>
    <dgm:cxn modelId="{219340BF-9D30-4EA2-9CA3-C22F714BB8CC}" type="presOf" srcId="{F6F6F5D8-579E-4863-A253-FFB1D905A235}" destId="{BA66BF29-428E-42DA-8408-F10DB820364B}" srcOrd="0" destOrd="0" presId="urn:microsoft.com/office/officeart/2005/8/layout/hList1"/>
    <dgm:cxn modelId="{09056A8B-02CA-4AA4-A86A-C9C207913EDA}" type="presParOf" srcId="{A3209218-0C01-4B03-B979-A68BBC27E98D}" destId="{73BD0A26-F19C-4DEF-B848-B24242B750F6}" srcOrd="0" destOrd="0" presId="urn:microsoft.com/office/officeart/2005/8/layout/hList1"/>
    <dgm:cxn modelId="{43A6421D-44EA-4DB1-9EA7-2CD31325026D}" type="presParOf" srcId="{73BD0A26-F19C-4DEF-B848-B24242B750F6}" destId="{B8BBE9F1-F167-419C-958F-F8B653245FFF}" srcOrd="0" destOrd="0" presId="urn:microsoft.com/office/officeart/2005/8/layout/hList1"/>
    <dgm:cxn modelId="{72CA038E-60CC-4599-8B28-B2FAC3F45399}" type="presParOf" srcId="{73BD0A26-F19C-4DEF-B848-B24242B750F6}" destId="{BA66BF29-428E-42DA-8408-F10DB820364B}" srcOrd="1" destOrd="0" presId="urn:microsoft.com/office/officeart/2005/8/layout/hList1"/>
    <dgm:cxn modelId="{0ED7C91F-0ACE-44EB-B3CB-422842B33FC8}" type="presParOf" srcId="{A3209218-0C01-4B03-B979-A68BBC27E98D}" destId="{4345788C-F322-414A-B273-452B2A74B5B8}" srcOrd="1" destOrd="0" presId="urn:microsoft.com/office/officeart/2005/8/layout/hList1"/>
    <dgm:cxn modelId="{0DDCE0A8-00A1-427E-9FD1-76256814B5B3}" type="presParOf" srcId="{A3209218-0C01-4B03-B979-A68BBC27E98D}" destId="{901D3B5E-D769-49CC-AD18-4598D88D66CD}" srcOrd="2" destOrd="0" presId="urn:microsoft.com/office/officeart/2005/8/layout/hList1"/>
    <dgm:cxn modelId="{AF31B555-9D81-481D-A9D1-13A92F54B60C}" type="presParOf" srcId="{901D3B5E-D769-49CC-AD18-4598D88D66CD}" destId="{A0FF8212-DB33-4965-BF92-4437EB705074}" srcOrd="0" destOrd="0" presId="urn:microsoft.com/office/officeart/2005/8/layout/hList1"/>
    <dgm:cxn modelId="{EC2565E1-1F16-448A-BDD8-9F5354615417}" type="presParOf" srcId="{901D3B5E-D769-49CC-AD18-4598D88D66CD}" destId="{79DA6108-4F8C-494B-8C59-F3F5EC255C43}" srcOrd="1" destOrd="0" presId="urn:microsoft.com/office/officeart/2005/8/layout/hList1"/>
    <dgm:cxn modelId="{68A71BF2-E232-4C23-8511-71E6E9842F08}" type="presParOf" srcId="{A3209218-0C01-4B03-B979-A68BBC27E98D}" destId="{D63754D8-67C1-427A-A767-238FBFB400BB}" srcOrd="3" destOrd="0" presId="urn:microsoft.com/office/officeart/2005/8/layout/hList1"/>
    <dgm:cxn modelId="{EF0EBB49-73B5-450F-B88B-F4D9C8CFEBF1}" type="presParOf" srcId="{A3209218-0C01-4B03-B979-A68BBC27E98D}" destId="{217D0D7F-1641-4F56-AD0C-FCB88FC84CCE}" srcOrd="4" destOrd="0" presId="urn:microsoft.com/office/officeart/2005/8/layout/hList1"/>
    <dgm:cxn modelId="{6787BFA1-3BF1-4DA5-B0F7-B2A5372A0FAA}" type="presParOf" srcId="{217D0D7F-1641-4F56-AD0C-FCB88FC84CCE}" destId="{BF97E00E-A272-4165-AF05-093F9A03B47B}" srcOrd="0" destOrd="0" presId="urn:microsoft.com/office/officeart/2005/8/layout/hList1"/>
    <dgm:cxn modelId="{504A56C2-2846-4B7C-85E2-8E052DB63A24}" type="presParOf" srcId="{217D0D7F-1641-4F56-AD0C-FCB88FC84CCE}" destId="{6EB516DE-6A45-40BA-BB2F-94552F1DFE21}" srcOrd="1" destOrd="0" presId="urn:microsoft.com/office/officeart/2005/8/layout/hList1"/>
    <dgm:cxn modelId="{8F90D2C0-587E-431B-BEB9-66847C2498B7}" type="presParOf" srcId="{A3209218-0C01-4B03-B979-A68BBC27E98D}" destId="{2DB36637-C549-48AC-9684-2B9445F69A51}" srcOrd="5" destOrd="0" presId="urn:microsoft.com/office/officeart/2005/8/layout/hList1"/>
    <dgm:cxn modelId="{08B7A7A9-40EE-4070-9D1E-4A2366DB2CC3}" type="presParOf" srcId="{A3209218-0C01-4B03-B979-A68BBC27E98D}" destId="{69364CCA-97CB-4211-9B67-350CB0651D81}" srcOrd="6" destOrd="0" presId="urn:microsoft.com/office/officeart/2005/8/layout/hList1"/>
    <dgm:cxn modelId="{747A6000-2689-488E-A425-45DFFD8BEC66}" type="presParOf" srcId="{69364CCA-97CB-4211-9B67-350CB0651D81}" destId="{3D6D34D6-9143-430F-8E75-20727F9F58A0}" srcOrd="0" destOrd="0" presId="urn:microsoft.com/office/officeart/2005/8/layout/hList1"/>
    <dgm:cxn modelId="{D6D6DE55-0ED6-4C93-A698-97B39331C370}" type="presParOf" srcId="{69364CCA-97CB-4211-9B67-350CB0651D81}" destId="{559EE58A-1CB0-4648-8DE9-20E71A665989}" srcOrd="1" destOrd="0" presId="urn:microsoft.com/office/officeart/2005/8/layout/hList1"/>
    <dgm:cxn modelId="{59BF084A-EA9E-4C57-A602-1F82673DA2F7}" type="presParOf" srcId="{A3209218-0C01-4B03-B979-A68BBC27E98D}" destId="{93286EAF-1CB4-47BE-962F-E2E658705F4C}" srcOrd="7" destOrd="0" presId="urn:microsoft.com/office/officeart/2005/8/layout/hList1"/>
    <dgm:cxn modelId="{A1C0826A-AD3A-4B9A-9EC8-036FBD355C31}" type="presParOf" srcId="{A3209218-0C01-4B03-B979-A68BBC27E98D}" destId="{AE301165-CB8F-47FD-B01A-DD1A01B6F7AA}" srcOrd="8" destOrd="0" presId="urn:microsoft.com/office/officeart/2005/8/layout/hList1"/>
    <dgm:cxn modelId="{ADFB95DC-04E7-4148-A66A-EBE9A04D98D1}" type="presParOf" srcId="{AE301165-CB8F-47FD-B01A-DD1A01B6F7AA}" destId="{C1A72969-7F08-4BBC-8B26-CE9B1D6CC88E}" srcOrd="0" destOrd="0" presId="urn:microsoft.com/office/officeart/2005/8/layout/hList1"/>
    <dgm:cxn modelId="{93E2D0D5-E3CD-4D16-B3A1-3481DA1CEE9C}" type="presParOf" srcId="{AE301165-CB8F-47FD-B01A-DD1A01B6F7AA}" destId="{E5685C8D-BEFD-4B9E-A99E-C12A5F3D90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BE9F1-F167-419C-958F-F8B653245FFF}">
      <dsp:nvSpPr>
        <dsp:cNvPr id="0" name=""/>
        <dsp:cNvSpPr/>
      </dsp:nvSpPr>
      <dsp:spPr>
        <a:xfrm>
          <a:off x="5298" y="138596"/>
          <a:ext cx="2031258" cy="671233"/>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NJ SMART SID Management</a:t>
          </a:r>
        </a:p>
      </dsp:txBody>
      <dsp:txXfrm>
        <a:off x="5298" y="138596"/>
        <a:ext cx="2031258" cy="671233"/>
      </dsp:txXfrm>
    </dsp:sp>
    <dsp:sp modelId="{BA66BF29-428E-42DA-8408-F10DB820364B}">
      <dsp:nvSpPr>
        <dsp:cNvPr id="0" name=""/>
        <dsp:cNvSpPr/>
      </dsp:nvSpPr>
      <dsp:spPr>
        <a:xfrm>
          <a:off x="5298" y="809829"/>
          <a:ext cx="2031258" cy="4013190"/>
        </a:xfrm>
        <a:prstGeom prst="rect">
          <a:avLst/>
        </a:prstGeom>
        <a:solidFill>
          <a:srgbClr val="CFD5EA">
            <a:alpha val="50196"/>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LEAs report which students graduate by inactivating them in NJ SMART after the end-of-year snapshot.</a:t>
          </a:r>
        </a:p>
        <a:p>
          <a:pPr marL="171450" lvl="1" indent="-171450" algn="l" defTabSz="755650">
            <a:lnSpc>
              <a:spcPct val="90000"/>
            </a:lnSpc>
            <a:spcBef>
              <a:spcPct val="0"/>
            </a:spcBef>
            <a:spcAft>
              <a:spcPct val="15000"/>
            </a:spcAft>
            <a:buChar char="•"/>
          </a:pPr>
          <a:r>
            <a:rPr lang="en-US" sz="1700" kern="1200"/>
            <a:t>Graduating students are reported with a School Exit Withdrawal Code of L.</a:t>
          </a:r>
        </a:p>
      </dsp:txBody>
      <dsp:txXfrm>
        <a:off x="5298" y="809829"/>
        <a:ext cx="2031258" cy="4013190"/>
      </dsp:txXfrm>
    </dsp:sp>
    <dsp:sp modelId="{A0FF8212-DB33-4965-BF92-4437EB705074}">
      <dsp:nvSpPr>
        <dsp:cNvPr id="0" name=""/>
        <dsp:cNvSpPr/>
      </dsp:nvSpPr>
      <dsp:spPr>
        <a:xfrm>
          <a:off x="2320933" y="138596"/>
          <a:ext cx="2031258" cy="671233"/>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Graduation Snapshot</a:t>
          </a:r>
        </a:p>
      </dsp:txBody>
      <dsp:txXfrm>
        <a:off x="2320933" y="138596"/>
        <a:ext cx="2031258" cy="671233"/>
      </dsp:txXfrm>
    </dsp:sp>
    <dsp:sp modelId="{79DA6108-4F8C-494B-8C59-F3F5EC255C43}">
      <dsp:nvSpPr>
        <dsp:cNvPr id="0" name=""/>
        <dsp:cNvSpPr/>
      </dsp:nvSpPr>
      <dsp:spPr>
        <a:xfrm>
          <a:off x="2320913" y="809829"/>
          <a:ext cx="2031258" cy="4013190"/>
        </a:xfrm>
        <a:prstGeom prst="rect">
          <a:avLst/>
        </a:prstGeom>
        <a:solidFill>
          <a:srgbClr val="CFD5EA">
            <a:alpha val="50196"/>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The NJ SMART graduation snapshot is taken on August 31 each year.</a:t>
          </a:r>
        </a:p>
      </dsp:txBody>
      <dsp:txXfrm>
        <a:off x="2320913" y="809829"/>
        <a:ext cx="2031258" cy="4013190"/>
      </dsp:txXfrm>
    </dsp:sp>
    <dsp:sp modelId="{BF97E00E-A272-4165-AF05-093F9A03B47B}">
      <dsp:nvSpPr>
        <dsp:cNvPr id="0" name=""/>
        <dsp:cNvSpPr/>
      </dsp:nvSpPr>
      <dsp:spPr>
        <a:xfrm>
          <a:off x="4636568" y="138596"/>
          <a:ext cx="2031258" cy="671233"/>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Preliminary Graduation Rates</a:t>
          </a:r>
        </a:p>
      </dsp:txBody>
      <dsp:txXfrm>
        <a:off x="4636568" y="138596"/>
        <a:ext cx="2031258" cy="671233"/>
      </dsp:txXfrm>
    </dsp:sp>
    <dsp:sp modelId="{6EB516DE-6A45-40BA-BB2F-94552F1DFE21}">
      <dsp:nvSpPr>
        <dsp:cNvPr id="0" name=""/>
        <dsp:cNvSpPr/>
      </dsp:nvSpPr>
      <dsp:spPr>
        <a:xfrm>
          <a:off x="4636548" y="809829"/>
          <a:ext cx="2031258" cy="4013190"/>
        </a:xfrm>
        <a:prstGeom prst="rect">
          <a:avLst/>
        </a:prstGeom>
        <a:solidFill>
          <a:srgbClr val="CFD5EA">
            <a:alpha val="50196"/>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Preliminary graduation rates based on the data submitted by August 31 are available for LEAs to review in mid-September.</a:t>
          </a:r>
        </a:p>
      </dsp:txBody>
      <dsp:txXfrm>
        <a:off x="4636548" y="809829"/>
        <a:ext cx="2031258" cy="4013190"/>
      </dsp:txXfrm>
    </dsp:sp>
    <dsp:sp modelId="{3D6D34D6-9143-430F-8E75-20727F9F58A0}">
      <dsp:nvSpPr>
        <dsp:cNvPr id="0" name=""/>
        <dsp:cNvSpPr/>
      </dsp:nvSpPr>
      <dsp:spPr>
        <a:xfrm>
          <a:off x="6952203" y="138596"/>
          <a:ext cx="2031258" cy="671233"/>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Graduation Appeals</a:t>
          </a:r>
        </a:p>
      </dsp:txBody>
      <dsp:txXfrm>
        <a:off x="6952203" y="138596"/>
        <a:ext cx="2031258" cy="671233"/>
      </dsp:txXfrm>
    </dsp:sp>
    <dsp:sp modelId="{559EE58A-1CB0-4648-8DE9-20E71A665989}">
      <dsp:nvSpPr>
        <dsp:cNvPr id="0" name=""/>
        <dsp:cNvSpPr/>
      </dsp:nvSpPr>
      <dsp:spPr>
        <a:xfrm>
          <a:off x="6952183" y="809829"/>
          <a:ext cx="2031258" cy="4013190"/>
        </a:xfrm>
        <a:prstGeom prst="rect">
          <a:avLst/>
        </a:prstGeom>
        <a:solidFill>
          <a:srgbClr val="CFD5EA">
            <a:alpha val="50196"/>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LEAs can submit appeals to correct any graduation-related data between mid-September and early October.</a:t>
          </a:r>
        </a:p>
      </dsp:txBody>
      <dsp:txXfrm>
        <a:off x="6952183" y="809829"/>
        <a:ext cx="2031258" cy="4013190"/>
      </dsp:txXfrm>
    </dsp:sp>
    <dsp:sp modelId="{C1A72969-7F08-4BBC-8B26-CE9B1D6CC88E}">
      <dsp:nvSpPr>
        <dsp:cNvPr id="0" name=""/>
        <dsp:cNvSpPr/>
      </dsp:nvSpPr>
      <dsp:spPr>
        <a:xfrm>
          <a:off x="9267838" y="138596"/>
          <a:ext cx="2031258" cy="671233"/>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Final Graduation Rates</a:t>
          </a:r>
        </a:p>
      </dsp:txBody>
      <dsp:txXfrm>
        <a:off x="9267838" y="138596"/>
        <a:ext cx="2031258" cy="671233"/>
      </dsp:txXfrm>
    </dsp:sp>
    <dsp:sp modelId="{E5685C8D-BEFD-4B9E-A99E-C12A5F3D9016}">
      <dsp:nvSpPr>
        <dsp:cNvPr id="0" name=""/>
        <dsp:cNvSpPr/>
      </dsp:nvSpPr>
      <dsp:spPr>
        <a:xfrm>
          <a:off x="9267838" y="809829"/>
          <a:ext cx="2031258" cy="4013190"/>
        </a:xfrm>
        <a:prstGeom prst="rect">
          <a:avLst/>
        </a:prstGeom>
        <a:solidFill>
          <a:srgbClr val="CFD5EA">
            <a:alpha val="50196"/>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Finalized graduation rates are available for LEAs by the end of November in NJ SMART.</a:t>
          </a:r>
        </a:p>
      </dsp:txBody>
      <dsp:txXfrm>
        <a:off x="9267838" y="809829"/>
        <a:ext cx="2031258" cy="40131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4043" tIns="47021" rIns="94043" bIns="47021" rtlCol="0"/>
          <a:lstStyle>
            <a:lvl1pPr algn="l">
              <a:defRPr sz="1200"/>
            </a:lvl1pPr>
          </a:lstStyle>
          <a:p>
            <a:endParaRPr lang="en-US"/>
          </a:p>
        </p:txBody>
      </p:sp>
      <p:sp>
        <p:nvSpPr>
          <p:cNvPr id="3" name="Date Placeholder 2"/>
          <p:cNvSpPr>
            <a:spLocks noGrp="1"/>
          </p:cNvSpPr>
          <p:nvPr>
            <p:ph type="dt" idx="1"/>
          </p:nvPr>
        </p:nvSpPr>
        <p:spPr>
          <a:xfrm>
            <a:off x="4014101" y="0"/>
            <a:ext cx="3070860" cy="435849"/>
          </a:xfrm>
          <a:prstGeom prst="rect">
            <a:avLst/>
          </a:prstGeom>
        </p:spPr>
        <p:txBody>
          <a:bodyPr vert="horz" lIns="94043" tIns="47021" rIns="94043" bIns="47021" rtlCol="0"/>
          <a:lstStyle>
            <a:lvl1pPr algn="r">
              <a:defRPr sz="1200"/>
            </a:lvl1pPr>
          </a:lstStyle>
          <a:p>
            <a:fld id="{4F805026-F4D5-40FA-AC94-939F96A5F7C2}" type="datetimeFigureOut">
              <a:rPr lang="en-US" smtClean="0"/>
              <a:t>6/13/2024</a:t>
            </a:fld>
            <a:endParaRPr lang="en-US"/>
          </a:p>
        </p:txBody>
      </p:sp>
      <p:sp>
        <p:nvSpPr>
          <p:cNvPr id="4" name="Slide Image Placeholder 3"/>
          <p:cNvSpPr>
            <a:spLocks noGrp="1" noRot="1" noChangeAspect="1"/>
          </p:cNvSpPr>
          <p:nvPr>
            <p:ph type="sldImg" idx="2"/>
          </p:nvPr>
        </p:nvSpPr>
        <p:spPr>
          <a:xfrm>
            <a:off x="938213" y="1085850"/>
            <a:ext cx="5210175" cy="2930525"/>
          </a:xfrm>
          <a:prstGeom prst="rect">
            <a:avLst/>
          </a:prstGeom>
          <a:noFill/>
          <a:ln w="12700">
            <a:solidFill>
              <a:prstClr val="black"/>
            </a:solidFill>
          </a:ln>
        </p:spPr>
        <p:txBody>
          <a:bodyPr vert="horz" lIns="94043" tIns="47021" rIns="94043" bIns="47021" rtlCol="0" anchor="ctr"/>
          <a:lstStyle/>
          <a:p>
            <a:endParaRPr lang="en-US"/>
          </a:p>
        </p:txBody>
      </p:sp>
      <p:sp>
        <p:nvSpPr>
          <p:cNvPr id="5" name="Notes Placeholder 4"/>
          <p:cNvSpPr>
            <a:spLocks noGrp="1"/>
          </p:cNvSpPr>
          <p:nvPr>
            <p:ph type="body" sz="quarter" idx="3"/>
          </p:nvPr>
        </p:nvSpPr>
        <p:spPr>
          <a:xfrm>
            <a:off x="708660" y="4180522"/>
            <a:ext cx="5669280" cy="3420427"/>
          </a:xfrm>
          <a:prstGeom prst="rect">
            <a:avLst/>
          </a:prstGeom>
        </p:spPr>
        <p:txBody>
          <a:bodyPr vert="horz" lIns="94043" tIns="47021" rIns="94043" bIns="470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3070860" cy="435848"/>
          </a:xfrm>
          <a:prstGeom prst="rect">
            <a:avLst/>
          </a:prstGeom>
        </p:spPr>
        <p:txBody>
          <a:bodyPr vert="horz" lIns="94043" tIns="47021" rIns="94043" bIns="47021" rtlCol="0" anchor="b"/>
          <a:lstStyle>
            <a:lvl1pPr algn="l">
              <a:defRPr sz="1200"/>
            </a:lvl1pPr>
          </a:lstStyle>
          <a:p>
            <a:endParaRPr lang="en-US"/>
          </a:p>
        </p:txBody>
      </p:sp>
      <p:sp>
        <p:nvSpPr>
          <p:cNvPr id="7" name="Slide Number Placeholder 6"/>
          <p:cNvSpPr>
            <a:spLocks noGrp="1"/>
          </p:cNvSpPr>
          <p:nvPr>
            <p:ph type="sldNum" sz="quarter" idx="5"/>
          </p:nvPr>
        </p:nvSpPr>
        <p:spPr>
          <a:xfrm>
            <a:off x="4014101" y="8250953"/>
            <a:ext cx="3070860" cy="435848"/>
          </a:xfrm>
          <a:prstGeom prst="rect">
            <a:avLst/>
          </a:prstGeom>
        </p:spPr>
        <p:txBody>
          <a:bodyPr vert="horz" lIns="94043" tIns="47021" rIns="94043" bIns="47021" rtlCol="0" anchor="b"/>
          <a:lstStyle>
            <a:lvl1pPr algn="r">
              <a:defRPr sz="1200"/>
            </a:lvl1pPr>
          </a:lstStyle>
          <a:p>
            <a:fld id="{2ABF76E3-5E34-41FA-A090-4320E765CC37}" type="slidenum">
              <a:rPr lang="en-US" smtClean="0"/>
              <a:t>‹#›</a:t>
            </a:fld>
            <a:endParaRPr lang="en-US"/>
          </a:p>
        </p:txBody>
      </p:sp>
    </p:spTree>
    <p:extLst>
      <p:ext uri="{BB962C8B-B14F-4D97-AF65-F5344CB8AC3E}">
        <p14:creationId xmlns:p14="http://schemas.microsoft.com/office/powerpoint/2010/main" val="242093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1</a:t>
            </a:fld>
            <a:endParaRPr lang="en-US"/>
          </a:p>
        </p:txBody>
      </p:sp>
    </p:spTree>
    <p:extLst>
      <p:ext uri="{BB962C8B-B14F-4D97-AF65-F5344CB8AC3E}">
        <p14:creationId xmlns:p14="http://schemas.microsoft.com/office/powerpoint/2010/main" val="23592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248610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221680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4042687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113022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405586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237983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1495635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1058402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185535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239320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2</a:t>
            </a:fld>
            <a:endParaRPr lang="en-US"/>
          </a:p>
        </p:txBody>
      </p:sp>
    </p:spTree>
    <p:extLst>
      <p:ext uri="{BB962C8B-B14F-4D97-AF65-F5344CB8AC3E}">
        <p14:creationId xmlns:p14="http://schemas.microsoft.com/office/powerpoint/2010/main" val="364140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3419436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123009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302358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2412035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862521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376599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34</a:t>
            </a:fld>
            <a:endParaRPr lang="en-US"/>
          </a:p>
        </p:txBody>
      </p:sp>
    </p:spTree>
    <p:extLst>
      <p:ext uri="{BB962C8B-B14F-4D97-AF65-F5344CB8AC3E}">
        <p14:creationId xmlns:p14="http://schemas.microsoft.com/office/powerpoint/2010/main" val="3097168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37</a:t>
            </a:fld>
            <a:endParaRPr lang="en-US"/>
          </a:p>
        </p:txBody>
      </p:sp>
    </p:spTree>
    <p:extLst>
      <p:ext uri="{BB962C8B-B14F-4D97-AF65-F5344CB8AC3E}">
        <p14:creationId xmlns:p14="http://schemas.microsoft.com/office/powerpoint/2010/main" val="630147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38</a:t>
            </a:fld>
            <a:endParaRPr lang="en-US"/>
          </a:p>
        </p:txBody>
      </p:sp>
    </p:spTree>
    <p:extLst>
      <p:ext uri="{BB962C8B-B14F-4D97-AF65-F5344CB8AC3E}">
        <p14:creationId xmlns:p14="http://schemas.microsoft.com/office/powerpoint/2010/main" val="2882077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39</a:t>
            </a:fld>
            <a:endParaRPr lang="en-US"/>
          </a:p>
        </p:txBody>
      </p:sp>
    </p:spTree>
    <p:extLst>
      <p:ext uri="{BB962C8B-B14F-4D97-AF65-F5344CB8AC3E}">
        <p14:creationId xmlns:p14="http://schemas.microsoft.com/office/powerpoint/2010/main" val="245006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3</a:t>
            </a:fld>
            <a:endParaRPr lang="en-US"/>
          </a:p>
        </p:txBody>
      </p:sp>
    </p:spTree>
    <p:extLst>
      <p:ext uri="{BB962C8B-B14F-4D97-AF65-F5344CB8AC3E}">
        <p14:creationId xmlns:p14="http://schemas.microsoft.com/office/powerpoint/2010/main" val="198051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40</a:t>
            </a:fld>
            <a:endParaRPr lang="en-US"/>
          </a:p>
        </p:txBody>
      </p:sp>
    </p:spTree>
    <p:extLst>
      <p:ext uri="{BB962C8B-B14F-4D97-AF65-F5344CB8AC3E}">
        <p14:creationId xmlns:p14="http://schemas.microsoft.com/office/powerpoint/2010/main" val="1950902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41</a:t>
            </a:fld>
            <a:endParaRPr lang="en-US"/>
          </a:p>
        </p:txBody>
      </p:sp>
    </p:spTree>
    <p:extLst>
      <p:ext uri="{BB962C8B-B14F-4D97-AF65-F5344CB8AC3E}">
        <p14:creationId xmlns:p14="http://schemas.microsoft.com/office/powerpoint/2010/main" val="1677041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42</a:t>
            </a:fld>
            <a:endParaRPr lang="en-US"/>
          </a:p>
        </p:txBody>
      </p:sp>
    </p:spTree>
    <p:extLst>
      <p:ext uri="{BB962C8B-B14F-4D97-AF65-F5344CB8AC3E}">
        <p14:creationId xmlns:p14="http://schemas.microsoft.com/office/powerpoint/2010/main" val="78364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43</a:t>
            </a:fld>
            <a:endParaRPr lang="en-US"/>
          </a:p>
        </p:txBody>
      </p:sp>
    </p:spTree>
    <p:extLst>
      <p:ext uri="{BB962C8B-B14F-4D97-AF65-F5344CB8AC3E}">
        <p14:creationId xmlns:p14="http://schemas.microsoft.com/office/powerpoint/2010/main" val="1382824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45</a:t>
            </a:fld>
            <a:endParaRPr lang="en-US"/>
          </a:p>
        </p:txBody>
      </p:sp>
    </p:spTree>
    <p:extLst>
      <p:ext uri="{BB962C8B-B14F-4D97-AF65-F5344CB8AC3E}">
        <p14:creationId xmlns:p14="http://schemas.microsoft.com/office/powerpoint/2010/main" val="3961124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0423">
              <a:defRPr/>
            </a:pPr>
            <a:fld id="{B97A44F7-5F69-4F06-8F30-FB0E6EC0A151}" type="slidenum">
              <a:rPr lang="en-US">
                <a:solidFill>
                  <a:prstClr val="black"/>
                </a:solidFill>
                <a:latin typeface="Calibri" panose="020F0502020204030204"/>
              </a:rPr>
              <a:pPr defTabSz="940423">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08279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4</a:t>
            </a:fld>
            <a:endParaRPr lang="en-US"/>
          </a:p>
        </p:txBody>
      </p:sp>
    </p:spTree>
    <p:extLst>
      <p:ext uri="{BB962C8B-B14F-4D97-AF65-F5344CB8AC3E}">
        <p14:creationId xmlns:p14="http://schemas.microsoft.com/office/powerpoint/2010/main" val="225324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5</a:t>
            </a:fld>
            <a:endParaRPr lang="en-US"/>
          </a:p>
        </p:txBody>
      </p:sp>
    </p:spTree>
    <p:extLst>
      <p:ext uri="{BB962C8B-B14F-4D97-AF65-F5344CB8AC3E}">
        <p14:creationId xmlns:p14="http://schemas.microsoft.com/office/powerpoint/2010/main" val="384682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6</a:t>
            </a:fld>
            <a:endParaRPr lang="en-US"/>
          </a:p>
        </p:txBody>
      </p:sp>
    </p:spTree>
    <p:extLst>
      <p:ext uri="{BB962C8B-B14F-4D97-AF65-F5344CB8AC3E}">
        <p14:creationId xmlns:p14="http://schemas.microsoft.com/office/powerpoint/2010/main" val="308136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7</a:t>
            </a:fld>
            <a:endParaRPr lang="en-US"/>
          </a:p>
        </p:txBody>
      </p:sp>
    </p:spTree>
    <p:extLst>
      <p:ext uri="{BB962C8B-B14F-4D97-AF65-F5344CB8AC3E}">
        <p14:creationId xmlns:p14="http://schemas.microsoft.com/office/powerpoint/2010/main" val="76670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8</a:t>
            </a:fld>
            <a:endParaRPr lang="en-US"/>
          </a:p>
        </p:txBody>
      </p:sp>
    </p:spTree>
    <p:extLst>
      <p:ext uri="{BB962C8B-B14F-4D97-AF65-F5344CB8AC3E}">
        <p14:creationId xmlns:p14="http://schemas.microsoft.com/office/powerpoint/2010/main" val="114175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9</a:t>
            </a:fld>
            <a:endParaRPr lang="en-US"/>
          </a:p>
        </p:txBody>
      </p:sp>
    </p:spTree>
    <p:extLst>
      <p:ext uri="{BB962C8B-B14F-4D97-AF65-F5344CB8AC3E}">
        <p14:creationId xmlns:p14="http://schemas.microsoft.com/office/powerpoint/2010/main" val="157653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8443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862332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22442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5755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5103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96272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031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826441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9057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userDrawn="1">
            <p:ph type="ftr" sz="quarter" idx="11"/>
          </p:nvPr>
        </p:nvSpPr>
        <p:spPr>
          <a:xfrm>
            <a:off x="4586640" y="6492875"/>
            <a:ext cx="4114800" cy="365125"/>
          </a:xfrm>
          <a:prstGeom prst="rect">
            <a:avLst/>
          </a:prstGeom>
        </p:spPr>
        <p:txBody>
          <a:bodyPr/>
          <a:lstStyle>
            <a:lvl1pPr>
              <a:defRPr>
                <a:solidFill>
                  <a:schemeClr val="tx1"/>
                </a:solidFill>
              </a:defRPr>
            </a:lvl1pPr>
          </a:lstStyle>
          <a:p>
            <a:endParaRPr lang="en-US"/>
          </a:p>
        </p:txBody>
      </p:sp>
      <p:sp>
        <p:nvSpPr>
          <p:cNvPr id="6" name="Slide Number Placeholder 5"/>
          <p:cNvSpPr>
            <a:spLocks noGrp="1"/>
          </p:cNvSpPr>
          <p:nvPr userDrawn="1">
            <p:ph type="sldNum" sz="quarter" idx="12"/>
          </p:nvPr>
        </p:nvSpPr>
        <p:spPr>
          <a:xfrm>
            <a:off x="9448800" y="6563252"/>
            <a:ext cx="2743200" cy="365125"/>
          </a:xfrm>
          <a:prstGeom prst="rect">
            <a:avLst/>
          </a:prstGeom>
        </p:spPr>
        <p:txBody>
          <a:bodyPr/>
          <a:lstStyle>
            <a:lvl1pPr algn="r">
              <a:defRPr>
                <a:solidFill>
                  <a:schemeClr val="tx1"/>
                </a:solidFill>
              </a:defRPr>
            </a:lvl1pPr>
          </a:lstStyle>
          <a:p>
            <a:fld id="{CD5C70A5-9411-4B11-A0DB-D49D3D849901}" type="slidenum">
              <a:rPr lang="en-US" smtClean="0"/>
              <a:pPr/>
              <a:t>‹#›</a:t>
            </a:fld>
            <a:endParaRPr lang="en-US"/>
          </a:p>
        </p:txBody>
      </p:sp>
    </p:spTree>
    <p:extLst>
      <p:ext uri="{BB962C8B-B14F-4D97-AF65-F5344CB8AC3E}">
        <p14:creationId xmlns:p14="http://schemas.microsoft.com/office/powerpoint/2010/main" val="263620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04588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410529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8000" y="765175"/>
            <a:ext cx="11184000" cy="969282"/>
          </a:xfrm>
        </p:spPr>
        <p:txBody>
          <a:bodyPr>
            <a:normAutofit/>
          </a:bodyPr>
          <a:lstStyle>
            <a:lvl1pPr marL="0" indent="0">
              <a:buNone/>
              <a:defRPr sz="30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08000" y="304800"/>
            <a:ext cx="11184000" cy="469492"/>
          </a:xfrm>
          <a:prstGeom prst="rect">
            <a:avLst/>
          </a:prstGeom>
        </p:spPr>
        <p:txBody>
          <a:bodyPr vert="horz" lIns="0" tIns="0" rIns="0" bIns="0" rtlCol="0" anchor="t" anchorCtr="0">
            <a:noAutofit/>
          </a:bodyPr>
          <a:lstStyle/>
          <a:p>
            <a:r>
              <a:rPr lang="en-US"/>
              <a:t>Click to edit Master title style</a:t>
            </a:r>
            <a:endParaRPr lang="en-GB"/>
          </a:p>
        </p:txBody>
      </p:sp>
      <p:sp>
        <p:nvSpPr>
          <p:cNvPr id="20" name="Text Placeholder 19"/>
          <p:cNvSpPr>
            <a:spLocks noGrp="1"/>
          </p:cNvSpPr>
          <p:nvPr>
            <p:ph type="body" sz="quarter" idx="14"/>
          </p:nvPr>
        </p:nvSpPr>
        <p:spPr>
          <a:xfrm>
            <a:off x="508916" y="1828800"/>
            <a:ext cx="11184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3"/>
          </p:nvPr>
        </p:nvSpPr>
        <p:spPr>
          <a:xfrm>
            <a:off x="513574" y="6400800"/>
            <a:ext cx="10079297" cy="252000"/>
          </a:xfrm>
          <a:prstGeom prst="rect">
            <a:avLst/>
          </a:prstGeom>
        </p:spPr>
        <p:txBody>
          <a:bodyPr vert="horz" lIns="0" tIns="0" rIns="0" bIns="0" rtlCol="0" anchor="ctr" anchorCtr="0"/>
          <a:lstStyle>
            <a:lvl1pPr algn="l">
              <a:defRPr sz="800" b="0">
                <a:solidFill>
                  <a:srgbClr val="8C8C8C"/>
                </a:solidFill>
              </a:defRPr>
            </a:lvl1pPr>
          </a:lstStyle>
          <a:p>
            <a:endParaRPr lang="en-GB"/>
          </a:p>
        </p:txBody>
      </p:sp>
      <p:sp>
        <p:nvSpPr>
          <p:cNvPr id="8" name="Slide Number Placeholder 7"/>
          <p:cNvSpPr>
            <a:spLocks noGrp="1"/>
          </p:cNvSpPr>
          <p:nvPr>
            <p:ph type="sldNum" sz="quarter" idx="4"/>
          </p:nvPr>
        </p:nvSpPr>
        <p:spPr>
          <a:xfrm>
            <a:off x="10630838" y="6400800"/>
            <a:ext cx="1086423"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a:p>
        </p:txBody>
      </p:sp>
    </p:spTree>
    <p:extLst>
      <p:ext uri="{BB962C8B-B14F-4D97-AF65-F5344CB8AC3E}">
        <p14:creationId xmlns:p14="http://schemas.microsoft.com/office/powerpoint/2010/main" val="3333990339"/>
      </p:ext>
    </p:extLst>
  </p:cSld>
  <p:clrMapOvr>
    <a:masterClrMapping/>
  </p:clrMapOvr>
  <p:transition>
    <p:fade/>
  </p:transition>
  <p:extLst>
    <p:ext uri="{DCECCB84-F9BA-43D5-87BE-67443E8EF086}">
      <p15:sldGuideLst xmlns:p15="http://schemas.microsoft.com/office/powerpoint/2012/main">
        <p15:guide id="2" pos="2880">
          <p15:clr>
            <a:srgbClr val="FBAE40"/>
          </p15:clr>
        </p15:guide>
        <p15:guide id="4" pos="5520">
          <p15:clr>
            <a:srgbClr val="FBAE40"/>
          </p15:clr>
        </p15:guide>
        <p15:guide id="5" pos="240">
          <p15:clr>
            <a:srgbClr val="FBAE40"/>
          </p15:clr>
        </p15:guide>
        <p15:guide id="6" orient="horz" pos="192">
          <p15:clr>
            <a:srgbClr val="FBAE40"/>
          </p15:clr>
        </p15:guide>
        <p15:guide id="7" orient="horz" pos="1152">
          <p15:clr>
            <a:srgbClr val="FBAE40"/>
          </p15:clr>
        </p15:guide>
        <p15:guide id="8" orient="horz" pos="480">
          <p15:clr>
            <a:srgbClr val="FBAE40"/>
          </p15:clr>
        </p15:guide>
        <p15:guide id="9" orient="horz" pos="40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90E58B70-3EE2-459F-99E8-EE9A3432C5F9}"/>
              </a:ext>
            </a:extLst>
          </p:cNvPr>
          <p:cNvPicPr>
            <a:picLocks noChangeAspect="1"/>
          </p:cNvPicPr>
          <p:nvPr userDrawn="1"/>
        </p:nvPicPr>
        <p:blipFill>
          <a:blip r:embed="rId2"/>
          <a:stretch>
            <a:fillRect/>
          </a:stretch>
        </p:blipFill>
        <p:spPr>
          <a:xfrm>
            <a:off x="98321" y="6225626"/>
            <a:ext cx="739880" cy="558634"/>
          </a:xfrm>
          <a:prstGeom prst="rect">
            <a:avLst/>
          </a:prstGeom>
        </p:spPr>
      </p:pic>
      <p:pic>
        <p:nvPicPr>
          <p:cNvPr id="13" name="Picture 12">
            <a:extLst>
              <a:ext uri="{FF2B5EF4-FFF2-40B4-BE49-F238E27FC236}">
                <a16:creationId xmlns:a16="http://schemas.microsoft.com/office/drawing/2014/main" id="{2EACF8E1-069C-48DD-86C1-05C4A1B67458}"/>
              </a:ext>
            </a:extLst>
          </p:cNvPr>
          <p:cNvPicPr>
            <a:picLocks noChangeAspect="1"/>
          </p:cNvPicPr>
          <p:nvPr userDrawn="1"/>
        </p:nvPicPr>
        <p:blipFill>
          <a:blip r:embed="rId3"/>
          <a:stretch>
            <a:fillRect/>
          </a:stretch>
        </p:blipFill>
        <p:spPr>
          <a:xfrm>
            <a:off x="10210096" y="1"/>
            <a:ext cx="1981904" cy="1218328"/>
          </a:xfrm>
          <a:prstGeom prst="rect">
            <a:avLst/>
          </a:prstGeom>
        </p:spPr>
      </p:pic>
      <p:pic>
        <p:nvPicPr>
          <p:cNvPr id="14" name="Picture 13">
            <a:extLst>
              <a:ext uri="{FF2B5EF4-FFF2-40B4-BE49-F238E27FC236}">
                <a16:creationId xmlns:a16="http://schemas.microsoft.com/office/drawing/2014/main" id="{44C18F17-9CCE-4C40-9FA4-362B3F950086}"/>
              </a:ext>
            </a:extLst>
          </p:cNvPr>
          <p:cNvPicPr>
            <a:picLocks noChangeAspect="1"/>
          </p:cNvPicPr>
          <p:nvPr userDrawn="1"/>
        </p:nvPicPr>
        <p:blipFill>
          <a:blip r:embed="rId4"/>
          <a:stretch>
            <a:fillRect/>
          </a:stretch>
        </p:blipFill>
        <p:spPr>
          <a:xfrm>
            <a:off x="11096975" y="-76636"/>
            <a:ext cx="769876" cy="1012881"/>
          </a:xfrm>
          <a:prstGeom prst="rect">
            <a:avLst/>
          </a:prstGeom>
        </p:spPr>
      </p:pic>
    </p:spTree>
    <p:extLst>
      <p:ext uri="{BB962C8B-B14F-4D97-AF65-F5344CB8AC3E}">
        <p14:creationId xmlns:p14="http://schemas.microsoft.com/office/powerpoint/2010/main" val="166057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423229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a:xfrm>
            <a:off x="1236963" y="235678"/>
            <a:ext cx="10096959" cy="747579"/>
          </a:xfrm>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92277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1283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a:xfrm>
            <a:off x="1333960" y="183376"/>
            <a:ext cx="10096959" cy="747579"/>
          </a:xfrm>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1531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9196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3908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88569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3.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2300392000"/>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31113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27837488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8" r:id="rId15"/>
    <p:sldLayoutId id="2147483681" r:id="rId16"/>
    <p:sldLayoutId id="2147483682" r:id="rId17"/>
    <p:sldLayoutId id="2147483683" r:id="rId18"/>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nj.gov/education/schoolperformance/grad/docs/Graduation_Data_Quality_Checklist.doc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support.google.com/analytics/answer/1068216?hl=en#zippy=%2Cin-this-articl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aws.amazon.com/builders-library/building-dashboards-for-operational-visibility/" TargetMode="External"/><Relationship Id="rId4" Type="http://schemas.openxmlformats.org/officeDocument/2006/relationships/hyperlink" Target="https://support.microsoft.com/en-us/office/create-and-share-a-dashboard-with-excel-and-microsoft-groups-ad92a34d-38d0-4fdd-b8b1-58379aae746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doe365-my.sharepoint.com/:b:/g/personal/camutah_doe_nj_gov/EaDb7_F-Y49Jt5t_Ybl0ep8BWUjumgdUam0YkrM4xDt_EQ?e=0caBw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app.powerbi.com/links/08KXkq427T?ctid=4b4f7312-dd09-4959-b666-d5ba6dc8f4b4&amp;pbi_source=linkShare&amp;bookmarkGuid=8adbb907-693a-4c65-b6e5-73b901fc80d4"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Chimaobi.amutah@doe.nj.gov" TargetMode="External"/><Relationship Id="rId7" Type="http://schemas.openxmlformats.org/officeDocument/2006/relationships/hyperlink" Target="mailto:lindsay.wilhelmi-guay@doe.nj.gov"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mailto:reina.irizarry-clark@doe.nj.gov" TargetMode="External"/><Relationship Id="rId5" Type="http://schemas.openxmlformats.org/officeDocument/2006/relationships/hyperlink" Target="mailto:jennifer.hobbs@doe.nj.gov" TargetMode="External"/><Relationship Id="rId4" Type="http://schemas.openxmlformats.org/officeDocument/2006/relationships/hyperlink" Target="mailto:Matthew.Norcross@doe.nj.gov"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instagram.com/newjerseydoe/" TargetMode="External"/><Relationship Id="rId3" Type="http://schemas.openxmlformats.org/officeDocument/2006/relationships/hyperlink" Target="http://nj.gov/education" TargetMode="External"/><Relationship Id="rId7" Type="http://schemas.openxmlformats.org/officeDocument/2006/relationships/hyperlink" Target="https://twitter.com/NewJerseyDOE"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hyperlink" Target="https://www.facebook.com/njdeptofed/" TargetMode="External"/><Relationship Id="rId5" Type="http://schemas.openxmlformats.org/officeDocument/2006/relationships/hyperlink" Target="mailto:ASP@doe.nj.gov" TargetMode="External"/><Relationship Id="rId4" Type="http://schemas.openxmlformats.org/officeDocument/2006/relationships/hyperlink" Target="mailto:OCS@doe.nj.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50864" y="1169558"/>
            <a:ext cx="12169913" cy="2671281"/>
          </a:xfrm>
          <a:prstGeom prst="rect">
            <a:avLst/>
          </a:prstGeom>
        </p:spPr>
        <p:txBody>
          <a:bodyPr lIns="91440" tIns="45720" rIns="91440" bIns="45720" anchor="b"/>
          <a:lstStyle/>
          <a:p>
            <a:pPr algn="ctr" rtl="0" fontAlgn="base"/>
            <a:br>
              <a:rPr lang="en-US" sz="4000">
                <a:latin typeface="Palatino Linotype"/>
              </a:rPr>
            </a:br>
            <a:r>
              <a:rPr lang="en-US" sz="4000">
                <a:latin typeface="+mn-lt"/>
              </a:rPr>
              <a:t>Data Literacy Series: Training #5</a:t>
            </a:r>
            <a:br>
              <a:rPr lang="en-US" sz="4000">
                <a:latin typeface="+mn-lt"/>
              </a:rPr>
            </a:br>
            <a:r>
              <a:rPr lang="en-US" sz="2800">
                <a:latin typeface="+mn-lt"/>
              </a:rPr>
              <a:t>Graduation Rate Data</a:t>
            </a:r>
            <a:br>
              <a:rPr lang="en-US" sz="2800">
                <a:latin typeface="+mn-lt"/>
              </a:rPr>
            </a:br>
            <a:r>
              <a:rPr lang="en-US" sz="2800">
                <a:latin typeface="+mn-lt"/>
              </a:rPr>
              <a:t>Chronic Absenteeism in NJSMART</a:t>
            </a:r>
            <a:br>
              <a:rPr lang="en-US" sz="2800">
                <a:latin typeface="+mn-lt"/>
              </a:rPr>
            </a:br>
            <a:r>
              <a:rPr lang="en-US" sz="2800">
                <a:latin typeface="+mn-lt"/>
              </a:rPr>
              <a:t>Data Dashboards</a:t>
            </a:r>
            <a:endParaRPr lang="en-US" sz="2800">
              <a:solidFill>
                <a:srgbClr val="5C0000"/>
              </a:solidFill>
              <a:latin typeface="+mn-lt"/>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
        <p:nvSpPr>
          <p:cNvPr id="3" name="Subtitle 4">
            <a:extLst>
              <a:ext uri="{FF2B5EF4-FFF2-40B4-BE49-F238E27FC236}">
                <a16:creationId xmlns:a16="http://schemas.microsoft.com/office/drawing/2014/main" id="{8C0F648E-C4C1-25C1-85CF-D19B24C231B0}"/>
              </a:ext>
            </a:extLst>
          </p:cNvPr>
          <p:cNvSpPr>
            <a:spLocks noGrp="1"/>
          </p:cNvSpPr>
          <p:nvPr>
            <p:ph type="subTitle" idx="1"/>
          </p:nvPr>
        </p:nvSpPr>
        <p:spPr>
          <a:xfrm>
            <a:off x="150864" y="3267182"/>
            <a:ext cx="11996960" cy="1943873"/>
          </a:xfrm>
        </p:spPr>
        <p:txBody>
          <a:bodyPr vert="horz" lIns="91440" tIns="45720" rIns="91440" bIns="45720" rtlCol="0" anchor="t">
            <a:noAutofit/>
          </a:bodyPr>
          <a:lstStyle/>
          <a:p>
            <a:endParaRPr lang="en-US">
              <a:latin typeface="Palatino Linotype"/>
            </a:endParaRPr>
          </a:p>
          <a:p>
            <a:r>
              <a:rPr lang="en-US">
                <a:latin typeface="Palatino Linotype"/>
              </a:rPr>
              <a:t>Division of Field Support and Services</a:t>
            </a:r>
            <a:br>
              <a:rPr lang="en-US"/>
            </a:br>
            <a:r>
              <a:rPr lang="en-US">
                <a:latin typeface="Palatino Linotype"/>
              </a:rPr>
              <a:t>Office of Comprehensive Support</a:t>
            </a:r>
          </a:p>
          <a:p>
            <a:r>
              <a:rPr lang="en-US">
                <a:latin typeface="Palatino Linotype"/>
              </a:rPr>
              <a:t>June 5, 2024</a:t>
            </a:r>
          </a:p>
        </p:txBody>
      </p:sp>
    </p:spTree>
    <p:extLst>
      <p:ext uri="{BB962C8B-B14F-4D97-AF65-F5344CB8AC3E}">
        <p14:creationId xmlns:p14="http://schemas.microsoft.com/office/powerpoint/2010/main" val="28257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348C2-EAB9-5426-A220-6AD417D550B3}"/>
              </a:ext>
            </a:extLst>
          </p:cNvPr>
          <p:cNvSpPr>
            <a:spLocks noGrp="1"/>
          </p:cNvSpPr>
          <p:nvPr>
            <p:ph type="title"/>
          </p:nvPr>
        </p:nvSpPr>
        <p:spPr>
          <a:xfrm>
            <a:off x="0" y="3289625"/>
            <a:ext cx="12192000" cy="2726386"/>
          </a:xfrm>
        </p:spPr>
        <p:txBody>
          <a:bodyPr/>
          <a:lstStyle/>
          <a:p>
            <a:r>
              <a:rPr lang="en-US"/>
              <a:t>Adjusted Cohort Methodology</a:t>
            </a:r>
          </a:p>
        </p:txBody>
      </p:sp>
      <p:sp>
        <p:nvSpPr>
          <p:cNvPr id="5" name="Slide Number Placeholder 4">
            <a:extLst>
              <a:ext uri="{FF2B5EF4-FFF2-40B4-BE49-F238E27FC236}">
                <a16:creationId xmlns:a16="http://schemas.microsoft.com/office/drawing/2014/main" id="{08F230CA-E894-47CA-1946-73D3BC866288}"/>
              </a:ext>
            </a:extLst>
          </p:cNvPr>
          <p:cNvSpPr>
            <a:spLocks noGrp="1"/>
          </p:cNvSpPr>
          <p:nvPr>
            <p:ph type="sldNum" sz="quarter" idx="12"/>
          </p:nvPr>
        </p:nvSpPr>
        <p:spPr>
          <a:xfrm>
            <a:off x="11344564" y="6285245"/>
            <a:ext cx="2743200" cy="365125"/>
          </a:xfrm>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623865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Adjusted Cohort Graduation Rates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a:xfrm>
            <a:off x="3191741" y="2943364"/>
            <a:ext cx="9702222" cy="1698635"/>
          </a:xfrm>
        </p:spPr>
        <p:txBody>
          <a:bodyPr>
            <a:noAutofit/>
          </a:bodyPr>
          <a:lstStyle/>
          <a:p>
            <a:pPr marL="0" indent="0" fontAlgn="base">
              <a:buNone/>
            </a:pPr>
            <a:r>
              <a:rPr lang="en-US" sz="1800">
                <a:solidFill>
                  <a:srgbClr val="000000"/>
                </a:solidFill>
                <a:latin typeface="+mj-lt"/>
              </a:rPr>
              <a:t>All states are required to use the ACGR methodology so that rates can be compared across states.</a:t>
            </a:r>
          </a:p>
          <a:p>
            <a:pPr marL="0" indent="0" fontAlgn="base">
              <a:buNone/>
            </a:pPr>
            <a:r>
              <a:rPr lang="en-US" sz="1800">
                <a:solidFill>
                  <a:srgbClr val="000000"/>
                </a:solidFill>
                <a:latin typeface="+mj-lt"/>
              </a:rPr>
              <a:t>However, each state has its own graduation requirements, which means that graduation rates across states may not be completely comparable.</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11</a:t>
            </a:fld>
            <a:endParaRPr lang="en-US"/>
          </a:p>
        </p:txBody>
      </p:sp>
      <p:pic>
        <p:nvPicPr>
          <p:cNvPr id="8" name="Picture 7">
            <a:extLst>
              <a:ext uri="{FF2B5EF4-FFF2-40B4-BE49-F238E27FC236}">
                <a16:creationId xmlns:a16="http://schemas.microsoft.com/office/drawing/2014/main" id="{B2E89BDC-BE6C-0E68-672D-3D530F7851F4}"/>
              </a:ext>
            </a:extLst>
          </p:cNvPr>
          <p:cNvPicPr>
            <a:picLocks noChangeAspect="1"/>
          </p:cNvPicPr>
          <p:nvPr/>
        </p:nvPicPr>
        <p:blipFill>
          <a:blip r:embed="rId2"/>
          <a:stretch>
            <a:fillRect/>
          </a:stretch>
        </p:blipFill>
        <p:spPr>
          <a:xfrm>
            <a:off x="302706" y="2537207"/>
            <a:ext cx="2561492" cy="2561492"/>
          </a:xfrm>
          <a:prstGeom prst="rect">
            <a:avLst/>
          </a:prstGeom>
        </p:spPr>
      </p:pic>
      <p:sp>
        <p:nvSpPr>
          <p:cNvPr id="9" name="Rectangle: Rounded Corners 8">
            <a:extLst>
              <a:ext uri="{FF2B5EF4-FFF2-40B4-BE49-F238E27FC236}">
                <a16:creationId xmlns:a16="http://schemas.microsoft.com/office/drawing/2014/main" id="{0C4339E8-91EB-14AD-1F88-EB72119FE093}"/>
              </a:ext>
            </a:extLst>
          </p:cNvPr>
          <p:cNvSpPr/>
          <p:nvPr/>
        </p:nvSpPr>
        <p:spPr>
          <a:xfrm>
            <a:off x="302706" y="1235946"/>
            <a:ext cx="11293091" cy="1507253"/>
          </a:xfrm>
          <a:prstGeom prst="roundRect">
            <a:avLst>
              <a:gd name="adj" fmla="val 866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774086-6A5A-FCA7-E976-7AE97FB58F4F}"/>
              </a:ext>
            </a:extLst>
          </p:cNvPr>
          <p:cNvSpPr/>
          <p:nvPr/>
        </p:nvSpPr>
        <p:spPr>
          <a:xfrm>
            <a:off x="596203" y="1441937"/>
            <a:ext cx="1225899" cy="1095270"/>
          </a:xfrm>
          <a:prstGeom prst="ellipse">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2011</a:t>
            </a:r>
            <a:endParaRPr lang="en-US"/>
          </a:p>
        </p:txBody>
      </p:sp>
      <p:sp>
        <p:nvSpPr>
          <p:cNvPr id="11" name="TextBox 10">
            <a:extLst>
              <a:ext uri="{FF2B5EF4-FFF2-40B4-BE49-F238E27FC236}">
                <a16:creationId xmlns:a16="http://schemas.microsoft.com/office/drawing/2014/main" id="{664F8049-4872-1EC2-3512-5A0E5CF8BB82}"/>
              </a:ext>
            </a:extLst>
          </p:cNvPr>
          <p:cNvSpPr txBox="1"/>
          <p:nvPr/>
        </p:nvSpPr>
        <p:spPr>
          <a:xfrm>
            <a:off x="2235870" y="1312148"/>
            <a:ext cx="9117929" cy="1631216"/>
          </a:xfrm>
          <a:prstGeom prst="rect">
            <a:avLst/>
          </a:prstGeom>
          <a:noFill/>
        </p:spPr>
        <p:txBody>
          <a:bodyPr wrap="square" rtlCol="0">
            <a:spAutoFit/>
          </a:bodyPr>
          <a:lstStyle/>
          <a:p>
            <a:pPr>
              <a:spcAft>
                <a:spcPts val="1200"/>
              </a:spcAft>
            </a:pPr>
            <a:r>
              <a:rPr lang="en-US"/>
              <a:t>New Jersey introduced the adjusted cohort graduation rate (ACGR) calculation in 2011 to align with federal requirements.</a:t>
            </a:r>
          </a:p>
          <a:p>
            <a:r>
              <a:rPr lang="en-US"/>
              <a:t>Prior to 2011, a traditional non-cohort-based graduation rate calculation was used that calculated the percentage of 12</a:t>
            </a:r>
            <a:r>
              <a:rPr lang="en-US" baseline="30000"/>
              <a:t>th</a:t>
            </a:r>
            <a:r>
              <a:rPr lang="en-US"/>
              <a:t> graders that graduated each year.</a:t>
            </a:r>
          </a:p>
          <a:p>
            <a:endParaRPr lang="en-US"/>
          </a:p>
        </p:txBody>
      </p:sp>
      <p:sp>
        <p:nvSpPr>
          <p:cNvPr id="13" name="Rectangle: Rounded Corners 12">
            <a:extLst>
              <a:ext uri="{FF2B5EF4-FFF2-40B4-BE49-F238E27FC236}">
                <a16:creationId xmlns:a16="http://schemas.microsoft.com/office/drawing/2014/main" id="{A62E9794-3E15-3191-C351-48BB8E64332A}"/>
              </a:ext>
            </a:extLst>
          </p:cNvPr>
          <p:cNvSpPr/>
          <p:nvPr/>
        </p:nvSpPr>
        <p:spPr>
          <a:xfrm>
            <a:off x="482969" y="4842164"/>
            <a:ext cx="3505803" cy="121615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Fewer than 10 states still have graduation assessment requirements in place.</a:t>
            </a:r>
          </a:p>
        </p:txBody>
      </p:sp>
      <p:sp>
        <p:nvSpPr>
          <p:cNvPr id="14" name="Rectangle: Rounded Corners 13">
            <a:extLst>
              <a:ext uri="{FF2B5EF4-FFF2-40B4-BE49-F238E27FC236}">
                <a16:creationId xmlns:a16="http://schemas.microsoft.com/office/drawing/2014/main" id="{20302C9A-EDF6-DD9C-6CB4-8EEB19363863}"/>
              </a:ext>
            </a:extLst>
          </p:cNvPr>
          <p:cNvSpPr/>
          <p:nvPr/>
        </p:nvSpPr>
        <p:spPr>
          <a:xfrm>
            <a:off x="4196349" y="4842164"/>
            <a:ext cx="3505803" cy="121615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Some states offer multiple types of diplomas.</a:t>
            </a:r>
          </a:p>
        </p:txBody>
      </p:sp>
      <p:sp>
        <p:nvSpPr>
          <p:cNvPr id="15" name="Rectangle: Rounded Corners 14">
            <a:extLst>
              <a:ext uri="{FF2B5EF4-FFF2-40B4-BE49-F238E27FC236}">
                <a16:creationId xmlns:a16="http://schemas.microsoft.com/office/drawing/2014/main" id="{E48D6782-7509-FE7D-12C3-65815EF784BF}"/>
              </a:ext>
            </a:extLst>
          </p:cNvPr>
          <p:cNvSpPr/>
          <p:nvPr/>
        </p:nvSpPr>
        <p:spPr>
          <a:xfrm>
            <a:off x="7910013" y="4842164"/>
            <a:ext cx="3916934" cy="1217447"/>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Some states award a state-defined alternate diploma to students with the most significant cognitive disabilities.</a:t>
            </a:r>
          </a:p>
        </p:txBody>
      </p:sp>
    </p:spTree>
    <p:extLst>
      <p:ext uri="{BB962C8B-B14F-4D97-AF65-F5344CB8AC3E}">
        <p14:creationId xmlns:p14="http://schemas.microsoft.com/office/powerpoint/2010/main" val="207308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58656D8-3D0C-F284-3A04-B112F6809CA8}"/>
              </a:ext>
            </a:extLst>
          </p:cNvPr>
          <p:cNvSpPr/>
          <p:nvPr/>
        </p:nvSpPr>
        <p:spPr>
          <a:xfrm>
            <a:off x="663191" y="2612571"/>
            <a:ext cx="5432809" cy="302305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Graduation Cohorts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800">
                <a:solidFill>
                  <a:srgbClr val="000000"/>
                </a:solidFill>
                <a:latin typeface="+mj-lt"/>
              </a:rPr>
              <a:t>A cohort is a group of students who entered 9</a:t>
            </a:r>
            <a:r>
              <a:rPr lang="en-US" sz="2800" baseline="30000">
                <a:solidFill>
                  <a:srgbClr val="000000"/>
                </a:solidFill>
                <a:latin typeface="+mj-lt"/>
              </a:rPr>
              <a:t>th</a:t>
            </a:r>
            <a:r>
              <a:rPr lang="en-US" sz="2800">
                <a:solidFill>
                  <a:srgbClr val="000000"/>
                </a:solidFill>
                <a:latin typeface="+mj-lt"/>
              </a:rPr>
              <a:t> grade during the same school year.</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12</a:t>
            </a:fld>
            <a:endParaRPr lang="en-US"/>
          </a:p>
        </p:txBody>
      </p:sp>
      <p:grpSp>
        <p:nvGrpSpPr>
          <p:cNvPr id="17" name="Group 16">
            <a:extLst>
              <a:ext uri="{FF2B5EF4-FFF2-40B4-BE49-F238E27FC236}">
                <a16:creationId xmlns:a16="http://schemas.microsoft.com/office/drawing/2014/main" id="{D18CA930-062A-1FD9-2701-EC5607C63C38}"/>
              </a:ext>
            </a:extLst>
          </p:cNvPr>
          <p:cNvGrpSpPr/>
          <p:nvPr/>
        </p:nvGrpSpPr>
        <p:grpSpPr>
          <a:xfrm>
            <a:off x="1093595" y="3478213"/>
            <a:ext cx="4572000" cy="1828800"/>
            <a:chOff x="1086896" y="2790930"/>
            <a:chExt cx="4572000" cy="1828800"/>
          </a:xfrm>
        </p:grpSpPr>
        <p:pic>
          <p:nvPicPr>
            <p:cNvPr id="3" name="Graphic 2" descr="User with solid fill">
              <a:extLst>
                <a:ext uri="{FF2B5EF4-FFF2-40B4-BE49-F238E27FC236}">
                  <a16:creationId xmlns:a16="http://schemas.microsoft.com/office/drawing/2014/main" id="{642C67E5-D31B-480D-E07F-7A30FD2AE2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896" y="2790930"/>
              <a:ext cx="914400" cy="914400"/>
            </a:xfrm>
            <a:prstGeom prst="rect">
              <a:avLst/>
            </a:prstGeom>
          </p:spPr>
        </p:pic>
        <p:pic>
          <p:nvPicPr>
            <p:cNvPr id="4" name="Graphic 3" descr="User with solid fill">
              <a:extLst>
                <a:ext uri="{FF2B5EF4-FFF2-40B4-BE49-F238E27FC236}">
                  <a16:creationId xmlns:a16="http://schemas.microsoft.com/office/drawing/2014/main" id="{6E2C435B-1798-A16E-630B-981E7466D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1296" y="2790930"/>
              <a:ext cx="914400" cy="914400"/>
            </a:xfrm>
            <a:prstGeom prst="rect">
              <a:avLst/>
            </a:prstGeom>
          </p:spPr>
        </p:pic>
        <p:pic>
          <p:nvPicPr>
            <p:cNvPr id="8" name="Graphic 7" descr="User with solid fill">
              <a:extLst>
                <a:ext uri="{FF2B5EF4-FFF2-40B4-BE49-F238E27FC236}">
                  <a16:creationId xmlns:a16="http://schemas.microsoft.com/office/drawing/2014/main" id="{35BE0B88-C4DC-3FF3-88C5-4AD2F3CE29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5696" y="2790930"/>
              <a:ext cx="914400" cy="914400"/>
            </a:xfrm>
            <a:prstGeom prst="rect">
              <a:avLst/>
            </a:prstGeom>
          </p:spPr>
        </p:pic>
        <p:pic>
          <p:nvPicPr>
            <p:cNvPr id="9" name="Graphic 8" descr="User with solid fill">
              <a:extLst>
                <a:ext uri="{FF2B5EF4-FFF2-40B4-BE49-F238E27FC236}">
                  <a16:creationId xmlns:a16="http://schemas.microsoft.com/office/drawing/2014/main" id="{B078991B-363B-BC61-6166-475944874B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0096" y="2790930"/>
              <a:ext cx="914400" cy="914400"/>
            </a:xfrm>
            <a:prstGeom prst="rect">
              <a:avLst/>
            </a:prstGeom>
          </p:spPr>
        </p:pic>
        <p:pic>
          <p:nvPicPr>
            <p:cNvPr id="10" name="Graphic 9" descr="User with solid fill">
              <a:extLst>
                <a:ext uri="{FF2B5EF4-FFF2-40B4-BE49-F238E27FC236}">
                  <a16:creationId xmlns:a16="http://schemas.microsoft.com/office/drawing/2014/main" id="{4D01B1EB-B4CF-B49B-F3B3-D3CF759DCF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4496" y="2790930"/>
              <a:ext cx="914400" cy="914400"/>
            </a:xfrm>
            <a:prstGeom prst="rect">
              <a:avLst/>
            </a:prstGeom>
          </p:spPr>
        </p:pic>
        <p:pic>
          <p:nvPicPr>
            <p:cNvPr id="11" name="Graphic 10" descr="User with solid fill">
              <a:extLst>
                <a:ext uri="{FF2B5EF4-FFF2-40B4-BE49-F238E27FC236}">
                  <a16:creationId xmlns:a16="http://schemas.microsoft.com/office/drawing/2014/main" id="{C88F3136-2F14-F3A8-A411-0BC0551AF5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896" y="3705330"/>
              <a:ext cx="914400" cy="914400"/>
            </a:xfrm>
            <a:prstGeom prst="rect">
              <a:avLst/>
            </a:prstGeom>
          </p:spPr>
        </p:pic>
        <p:pic>
          <p:nvPicPr>
            <p:cNvPr id="12" name="Graphic 11" descr="User with solid fill">
              <a:extLst>
                <a:ext uri="{FF2B5EF4-FFF2-40B4-BE49-F238E27FC236}">
                  <a16:creationId xmlns:a16="http://schemas.microsoft.com/office/drawing/2014/main" id="{11C8DCF2-3097-4F47-CE18-F9F7167B2C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4496" y="3705330"/>
              <a:ext cx="914400" cy="914400"/>
            </a:xfrm>
            <a:prstGeom prst="rect">
              <a:avLst/>
            </a:prstGeom>
          </p:spPr>
        </p:pic>
        <p:pic>
          <p:nvPicPr>
            <p:cNvPr id="13" name="Graphic 12" descr="User with solid fill">
              <a:extLst>
                <a:ext uri="{FF2B5EF4-FFF2-40B4-BE49-F238E27FC236}">
                  <a16:creationId xmlns:a16="http://schemas.microsoft.com/office/drawing/2014/main" id="{24331EB4-5FF7-1ED3-AB51-C1F96D7E55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1296" y="3705330"/>
              <a:ext cx="914400" cy="914400"/>
            </a:xfrm>
            <a:prstGeom prst="rect">
              <a:avLst/>
            </a:prstGeom>
          </p:spPr>
        </p:pic>
        <p:pic>
          <p:nvPicPr>
            <p:cNvPr id="14" name="Graphic 13" descr="User with solid fill">
              <a:extLst>
                <a:ext uri="{FF2B5EF4-FFF2-40B4-BE49-F238E27FC236}">
                  <a16:creationId xmlns:a16="http://schemas.microsoft.com/office/drawing/2014/main" id="{B7701CBE-A6D9-C68B-89FB-95C41211B3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5696" y="3705330"/>
              <a:ext cx="914400" cy="914400"/>
            </a:xfrm>
            <a:prstGeom prst="rect">
              <a:avLst/>
            </a:prstGeom>
          </p:spPr>
        </p:pic>
        <p:pic>
          <p:nvPicPr>
            <p:cNvPr id="15" name="Graphic 14" descr="User with solid fill">
              <a:extLst>
                <a:ext uri="{FF2B5EF4-FFF2-40B4-BE49-F238E27FC236}">
                  <a16:creationId xmlns:a16="http://schemas.microsoft.com/office/drawing/2014/main" id="{C410CE9C-C394-F4A1-5C8B-CF2A99BF8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0096" y="3705330"/>
              <a:ext cx="914400" cy="914400"/>
            </a:xfrm>
            <a:prstGeom prst="rect">
              <a:avLst/>
            </a:prstGeom>
          </p:spPr>
        </p:pic>
      </p:grpSp>
      <p:sp>
        <p:nvSpPr>
          <p:cNvPr id="18" name="TextBox 17">
            <a:extLst>
              <a:ext uri="{FF2B5EF4-FFF2-40B4-BE49-F238E27FC236}">
                <a16:creationId xmlns:a16="http://schemas.microsoft.com/office/drawing/2014/main" id="{3BAFEB4E-76AE-2C0F-06D2-AE7089815077}"/>
              </a:ext>
            </a:extLst>
          </p:cNvPr>
          <p:cNvSpPr txBox="1"/>
          <p:nvPr/>
        </p:nvSpPr>
        <p:spPr>
          <a:xfrm>
            <a:off x="1228204" y="2814560"/>
            <a:ext cx="4302781" cy="461665"/>
          </a:xfrm>
          <a:prstGeom prst="rect">
            <a:avLst/>
          </a:prstGeom>
          <a:noFill/>
        </p:spPr>
        <p:txBody>
          <a:bodyPr wrap="none" rtlCol="0">
            <a:spAutoFit/>
          </a:bodyPr>
          <a:lstStyle/>
          <a:p>
            <a:r>
              <a:rPr lang="en-US" sz="2400"/>
              <a:t>Entering 2020-2021 9</a:t>
            </a:r>
            <a:r>
              <a:rPr lang="en-US" sz="2400" baseline="30000"/>
              <a:t>th</a:t>
            </a:r>
            <a:r>
              <a:rPr lang="en-US" sz="2400"/>
              <a:t> graders</a:t>
            </a:r>
          </a:p>
        </p:txBody>
      </p:sp>
      <p:sp>
        <p:nvSpPr>
          <p:cNvPr id="19" name="Arrow: Right 18">
            <a:extLst>
              <a:ext uri="{FF2B5EF4-FFF2-40B4-BE49-F238E27FC236}">
                <a16:creationId xmlns:a16="http://schemas.microsoft.com/office/drawing/2014/main" id="{D2DE217C-4D2A-E356-FAA7-D2267E03A57D}"/>
              </a:ext>
            </a:extLst>
          </p:cNvPr>
          <p:cNvSpPr/>
          <p:nvPr/>
        </p:nvSpPr>
        <p:spPr>
          <a:xfrm>
            <a:off x="6199833" y="3935413"/>
            <a:ext cx="2487885" cy="566249"/>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45FC2E3-FA10-885D-C420-F4BD0593E02B}"/>
              </a:ext>
            </a:extLst>
          </p:cNvPr>
          <p:cNvSpPr/>
          <p:nvPr/>
        </p:nvSpPr>
        <p:spPr>
          <a:xfrm>
            <a:off x="8687718" y="3495056"/>
            <a:ext cx="2666081" cy="1446962"/>
          </a:xfrm>
          <a:prstGeom prst="roundRect">
            <a:avLst/>
          </a:prstGeom>
          <a:solidFill>
            <a:srgbClr val="3C5E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Cohort 2024</a:t>
            </a:r>
          </a:p>
        </p:txBody>
      </p:sp>
      <p:sp>
        <p:nvSpPr>
          <p:cNvPr id="21" name="TextBox 20">
            <a:extLst>
              <a:ext uri="{FF2B5EF4-FFF2-40B4-BE49-F238E27FC236}">
                <a16:creationId xmlns:a16="http://schemas.microsoft.com/office/drawing/2014/main" id="{CCFA96CB-2B2E-0115-F215-9F7F85866E44}"/>
              </a:ext>
            </a:extLst>
          </p:cNvPr>
          <p:cNvSpPr txBox="1"/>
          <p:nvPr/>
        </p:nvSpPr>
        <p:spPr>
          <a:xfrm>
            <a:off x="6112767" y="2964133"/>
            <a:ext cx="2558183" cy="923330"/>
          </a:xfrm>
          <a:prstGeom prst="rect">
            <a:avLst/>
          </a:prstGeom>
          <a:noFill/>
        </p:spPr>
        <p:txBody>
          <a:bodyPr wrap="square" rtlCol="0">
            <a:spAutoFit/>
          </a:bodyPr>
          <a:lstStyle/>
          <a:p>
            <a:pPr algn="ctr"/>
            <a:r>
              <a:rPr lang="en-US"/>
              <a:t>Assigned based on expected four-year graduation</a:t>
            </a:r>
          </a:p>
        </p:txBody>
      </p:sp>
    </p:spTree>
    <p:extLst>
      <p:ext uri="{BB962C8B-B14F-4D97-AF65-F5344CB8AC3E}">
        <p14:creationId xmlns:p14="http://schemas.microsoft.com/office/powerpoint/2010/main" val="223404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Adjusted Cohorts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800">
                <a:solidFill>
                  <a:srgbClr val="000000"/>
                </a:solidFill>
                <a:latin typeface="+mj-lt"/>
              </a:rPr>
              <a:t>During high school, a school or district’s cohort is adjusted each year.</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13</a:t>
            </a:fld>
            <a:endParaRPr lang="en-US"/>
          </a:p>
        </p:txBody>
      </p:sp>
      <p:sp>
        <p:nvSpPr>
          <p:cNvPr id="2" name="Oval 1">
            <a:extLst>
              <a:ext uri="{FF2B5EF4-FFF2-40B4-BE49-F238E27FC236}">
                <a16:creationId xmlns:a16="http://schemas.microsoft.com/office/drawing/2014/main" id="{9495FF5A-D23F-EDB4-C529-092BA701E39D}"/>
              </a:ext>
            </a:extLst>
          </p:cNvPr>
          <p:cNvSpPr/>
          <p:nvPr/>
        </p:nvSpPr>
        <p:spPr>
          <a:xfrm>
            <a:off x="340222" y="2615432"/>
            <a:ext cx="2743200" cy="27432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104E72"/>
                </a:solidFill>
              </a:rPr>
              <a:t>Initial Cohort</a:t>
            </a:r>
          </a:p>
        </p:txBody>
      </p:sp>
      <p:sp>
        <p:nvSpPr>
          <p:cNvPr id="8" name="Oval 7">
            <a:extLst>
              <a:ext uri="{FF2B5EF4-FFF2-40B4-BE49-F238E27FC236}">
                <a16:creationId xmlns:a16="http://schemas.microsoft.com/office/drawing/2014/main" id="{9BA8BA28-DDD7-CD22-F4A9-DB404B3A6D0E}"/>
              </a:ext>
            </a:extLst>
          </p:cNvPr>
          <p:cNvSpPr/>
          <p:nvPr/>
        </p:nvSpPr>
        <p:spPr>
          <a:xfrm>
            <a:off x="4957993" y="2013166"/>
            <a:ext cx="1828800" cy="1828800"/>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104E72"/>
                </a:solidFill>
              </a:rPr>
              <a:t>Students who transfer in</a:t>
            </a:r>
          </a:p>
        </p:txBody>
      </p:sp>
      <p:sp>
        <p:nvSpPr>
          <p:cNvPr id="9" name="Oval 8">
            <a:extLst>
              <a:ext uri="{FF2B5EF4-FFF2-40B4-BE49-F238E27FC236}">
                <a16:creationId xmlns:a16="http://schemas.microsoft.com/office/drawing/2014/main" id="{6CF1AC29-7FB1-58C8-871C-99A63BF07BAC}"/>
              </a:ext>
            </a:extLst>
          </p:cNvPr>
          <p:cNvSpPr/>
          <p:nvPr/>
        </p:nvSpPr>
        <p:spPr>
          <a:xfrm>
            <a:off x="5009556" y="4026152"/>
            <a:ext cx="1828800" cy="18288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104E72"/>
                </a:solidFill>
              </a:rPr>
              <a:t>Students who transfer out</a:t>
            </a:r>
          </a:p>
        </p:txBody>
      </p:sp>
      <p:sp>
        <p:nvSpPr>
          <p:cNvPr id="10" name="Cross 9">
            <a:extLst>
              <a:ext uri="{FF2B5EF4-FFF2-40B4-BE49-F238E27FC236}">
                <a16:creationId xmlns:a16="http://schemas.microsoft.com/office/drawing/2014/main" id="{D16D5E59-5AFA-D705-8382-8E8952826C84}"/>
              </a:ext>
            </a:extLst>
          </p:cNvPr>
          <p:cNvSpPr/>
          <p:nvPr/>
        </p:nvSpPr>
        <p:spPr>
          <a:xfrm>
            <a:off x="3553481" y="2502345"/>
            <a:ext cx="1071451" cy="957270"/>
          </a:xfrm>
          <a:prstGeom prst="plus">
            <a:avLst>
              <a:gd name="adj" fmla="val 38158"/>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Add</a:t>
            </a:r>
          </a:p>
        </p:txBody>
      </p:sp>
      <p:sp>
        <p:nvSpPr>
          <p:cNvPr id="11" name="Rectangle 10">
            <a:extLst>
              <a:ext uri="{FF2B5EF4-FFF2-40B4-BE49-F238E27FC236}">
                <a16:creationId xmlns:a16="http://schemas.microsoft.com/office/drawing/2014/main" id="{990B0BCE-239B-E77F-6E8D-74170F3471F8}"/>
              </a:ext>
            </a:extLst>
          </p:cNvPr>
          <p:cNvSpPr/>
          <p:nvPr/>
        </p:nvSpPr>
        <p:spPr>
          <a:xfrm>
            <a:off x="3407280" y="4769730"/>
            <a:ext cx="1386672" cy="341644"/>
          </a:xfrm>
          <a:prstGeom prst="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Subtract</a:t>
            </a:r>
          </a:p>
        </p:txBody>
      </p:sp>
      <p:sp>
        <p:nvSpPr>
          <p:cNvPr id="12" name="Arrow: Right 11">
            <a:extLst>
              <a:ext uri="{FF2B5EF4-FFF2-40B4-BE49-F238E27FC236}">
                <a16:creationId xmlns:a16="http://schemas.microsoft.com/office/drawing/2014/main" id="{840C8CBB-B34E-0EAF-F9D8-D67C2AC8DF01}"/>
              </a:ext>
            </a:extLst>
          </p:cNvPr>
          <p:cNvSpPr/>
          <p:nvPr/>
        </p:nvSpPr>
        <p:spPr>
          <a:xfrm>
            <a:off x="7332868" y="3463111"/>
            <a:ext cx="1458391" cy="851128"/>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D89767D-7CDD-B388-B764-4D40F905687E}"/>
              </a:ext>
            </a:extLst>
          </p:cNvPr>
          <p:cNvSpPr/>
          <p:nvPr/>
        </p:nvSpPr>
        <p:spPr>
          <a:xfrm>
            <a:off x="9149478" y="2513579"/>
            <a:ext cx="2743200" cy="27432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104E72"/>
                </a:solidFill>
              </a:rPr>
              <a:t>Adjusted Cohort</a:t>
            </a:r>
          </a:p>
        </p:txBody>
      </p:sp>
    </p:spTree>
    <p:extLst>
      <p:ext uri="{BB962C8B-B14F-4D97-AF65-F5344CB8AC3E}">
        <p14:creationId xmlns:p14="http://schemas.microsoft.com/office/powerpoint/2010/main" val="5031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2F39D97C-2AD5-4F67-687A-FB8730CC97F9}"/>
              </a:ext>
            </a:extLst>
          </p:cNvPr>
          <p:cNvSpPr/>
          <p:nvPr/>
        </p:nvSpPr>
        <p:spPr>
          <a:xfrm>
            <a:off x="109689" y="2606104"/>
            <a:ext cx="2172892" cy="201139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Adjusted Cohorts Example</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14</a:t>
            </a:fld>
            <a:endParaRPr lang="en-US"/>
          </a:p>
        </p:txBody>
      </p:sp>
      <p:sp>
        <p:nvSpPr>
          <p:cNvPr id="16" name="TextBox 15">
            <a:extLst>
              <a:ext uri="{FF2B5EF4-FFF2-40B4-BE49-F238E27FC236}">
                <a16:creationId xmlns:a16="http://schemas.microsoft.com/office/drawing/2014/main" id="{10F705F6-7A45-4785-1B4C-B8E7B63EA750}"/>
              </a:ext>
            </a:extLst>
          </p:cNvPr>
          <p:cNvSpPr txBox="1"/>
          <p:nvPr/>
        </p:nvSpPr>
        <p:spPr>
          <a:xfrm>
            <a:off x="589092" y="2182119"/>
            <a:ext cx="1184940" cy="369332"/>
          </a:xfrm>
          <a:prstGeom prst="rect">
            <a:avLst/>
          </a:prstGeom>
          <a:noFill/>
        </p:spPr>
        <p:txBody>
          <a:bodyPr wrap="none" rtlCol="0">
            <a:spAutoFit/>
          </a:bodyPr>
          <a:lstStyle/>
          <a:p>
            <a:r>
              <a:rPr lang="en-US"/>
              <a:t>2020-2021</a:t>
            </a:r>
          </a:p>
        </p:txBody>
      </p:sp>
      <p:sp>
        <p:nvSpPr>
          <p:cNvPr id="17" name="TextBox 16">
            <a:extLst>
              <a:ext uri="{FF2B5EF4-FFF2-40B4-BE49-F238E27FC236}">
                <a16:creationId xmlns:a16="http://schemas.microsoft.com/office/drawing/2014/main" id="{019106B3-4878-61A7-AC69-6338B6033C86}"/>
              </a:ext>
            </a:extLst>
          </p:cNvPr>
          <p:cNvSpPr txBox="1"/>
          <p:nvPr/>
        </p:nvSpPr>
        <p:spPr>
          <a:xfrm>
            <a:off x="6305320" y="1643214"/>
            <a:ext cx="1184940" cy="369332"/>
          </a:xfrm>
          <a:prstGeom prst="rect">
            <a:avLst/>
          </a:prstGeom>
          <a:noFill/>
        </p:spPr>
        <p:txBody>
          <a:bodyPr wrap="none" rtlCol="0">
            <a:spAutoFit/>
          </a:bodyPr>
          <a:lstStyle/>
          <a:p>
            <a:r>
              <a:rPr lang="en-US"/>
              <a:t>2021-2022</a:t>
            </a:r>
          </a:p>
        </p:txBody>
      </p:sp>
      <p:grpSp>
        <p:nvGrpSpPr>
          <p:cNvPr id="50" name="Group 49">
            <a:extLst>
              <a:ext uri="{FF2B5EF4-FFF2-40B4-BE49-F238E27FC236}">
                <a16:creationId xmlns:a16="http://schemas.microsoft.com/office/drawing/2014/main" id="{CA017040-EF54-48BD-69DB-805F3D65064B}"/>
              </a:ext>
            </a:extLst>
          </p:cNvPr>
          <p:cNvGrpSpPr/>
          <p:nvPr/>
        </p:nvGrpSpPr>
        <p:grpSpPr>
          <a:xfrm>
            <a:off x="100527" y="2637145"/>
            <a:ext cx="2162070" cy="1046639"/>
            <a:chOff x="547802" y="3833044"/>
            <a:chExt cx="2162070" cy="1046639"/>
          </a:xfrm>
        </p:grpSpPr>
        <p:pic>
          <p:nvPicPr>
            <p:cNvPr id="3" name="Graphic 2" descr="User with solid fill">
              <a:extLst>
                <a:ext uri="{FF2B5EF4-FFF2-40B4-BE49-F238E27FC236}">
                  <a16:creationId xmlns:a16="http://schemas.microsoft.com/office/drawing/2014/main" id="{4E366675-2BF3-89AC-1A9B-85C716797D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802" y="3833046"/>
              <a:ext cx="423252" cy="523319"/>
            </a:xfrm>
            <a:prstGeom prst="rect">
              <a:avLst/>
            </a:prstGeom>
          </p:spPr>
        </p:pic>
        <p:pic>
          <p:nvPicPr>
            <p:cNvPr id="21" name="Graphic 20" descr="User with solid fill">
              <a:extLst>
                <a:ext uri="{FF2B5EF4-FFF2-40B4-BE49-F238E27FC236}">
                  <a16:creationId xmlns:a16="http://schemas.microsoft.com/office/drawing/2014/main" id="{42DC5947-E5EB-1358-6B2A-8C609DEEF0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216" y="3833046"/>
              <a:ext cx="423252" cy="523319"/>
            </a:xfrm>
            <a:prstGeom prst="rect">
              <a:avLst/>
            </a:prstGeom>
          </p:spPr>
        </p:pic>
        <p:pic>
          <p:nvPicPr>
            <p:cNvPr id="22" name="Graphic 21" descr="User with solid fill">
              <a:extLst>
                <a:ext uri="{FF2B5EF4-FFF2-40B4-BE49-F238E27FC236}">
                  <a16:creationId xmlns:a16="http://schemas.microsoft.com/office/drawing/2014/main" id="{3DE5BB7F-2992-B7F0-0099-8C360A0159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2630" y="3833046"/>
              <a:ext cx="423252" cy="523319"/>
            </a:xfrm>
            <a:prstGeom prst="rect">
              <a:avLst/>
            </a:prstGeom>
          </p:spPr>
        </p:pic>
        <p:pic>
          <p:nvPicPr>
            <p:cNvPr id="23" name="Graphic 22" descr="User with solid fill">
              <a:extLst>
                <a:ext uri="{FF2B5EF4-FFF2-40B4-BE49-F238E27FC236}">
                  <a16:creationId xmlns:a16="http://schemas.microsoft.com/office/drawing/2014/main" id="{50F8799D-AF38-717D-82C7-A867D66CBA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5044" y="3833045"/>
              <a:ext cx="423252" cy="523319"/>
            </a:xfrm>
            <a:prstGeom prst="rect">
              <a:avLst/>
            </a:prstGeom>
          </p:spPr>
        </p:pic>
        <p:pic>
          <p:nvPicPr>
            <p:cNvPr id="24" name="Graphic 23" descr="User with solid fill">
              <a:extLst>
                <a:ext uri="{FF2B5EF4-FFF2-40B4-BE49-F238E27FC236}">
                  <a16:creationId xmlns:a16="http://schemas.microsoft.com/office/drawing/2014/main" id="{82AA499F-45D8-F7B9-AFBC-85FA64F547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7458" y="3833044"/>
              <a:ext cx="423252" cy="523319"/>
            </a:xfrm>
            <a:prstGeom prst="rect">
              <a:avLst/>
            </a:prstGeom>
          </p:spPr>
        </p:pic>
        <p:pic>
          <p:nvPicPr>
            <p:cNvPr id="26" name="Graphic 25" descr="User with solid fill">
              <a:extLst>
                <a:ext uri="{FF2B5EF4-FFF2-40B4-BE49-F238E27FC236}">
                  <a16:creationId xmlns:a16="http://schemas.microsoft.com/office/drawing/2014/main" id="{EA30B673-BC21-B1BA-6236-A9D0705C95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964" y="4356364"/>
              <a:ext cx="423252" cy="523319"/>
            </a:xfrm>
            <a:prstGeom prst="rect">
              <a:avLst/>
            </a:prstGeom>
          </p:spPr>
        </p:pic>
        <p:pic>
          <p:nvPicPr>
            <p:cNvPr id="27" name="Graphic 26" descr="User with solid fill">
              <a:extLst>
                <a:ext uri="{FF2B5EF4-FFF2-40B4-BE49-F238E27FC236}">
                  <a16:creationId xmlns:a16="http://schemas.microsoft.com/office/drawing/2014/main" id="{33D5B564-11D2-3886-F205-25E0BD59D4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378" y="4356364"/>
              <a:ext cx="423252" cy="523319"/>
            </a:xfrm>
            <a:prstGeom prst="rect">
              <a:avLst/>
            </a:prstGeom>
          </p:spPr>
        </p:pic>
        <p:pic>
          <p:nvPicPr>
            <p:cNvPr id="28" name="Graphic 27" descr="User with solid fill">
              <a:extLst>
                <a:ext uri="{FF2B5EF4-FFF2-40B4-BE49-F238E27FC236}">
                  <a16:creationId xmlns:a16="http://schemas.microsoft.com/office/drawing/2014/main" id="{50B160C1-9C06-30BF-2CE2-87091137D1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1792" y="4356364"/>
              <a:ext cx="423252" cy="523319"/>
            </a:xfrm>
            <a:prstGeom prst="rect">
              <a:avLst/>
            </a:prstGeom>
          </p:spPr>
        </p:pic>
        <p:pic>
          <p:nvPicPr>
            <p:cNvPr id="29" name="Graphic 28" descr="User with solid fill">
              <a:extLst>
                <a:ext uri="{FF2B5EF4-FFF2-40B4-BE49-F238E27FC236}">
                  <a16:creationId xmlns:a16="http://schemas.microsoft.com/office/drawing/2014/main" id="{32F42854-2B9F-7C5B-583C-CBF0F387C0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4206" y="4356363"/>
              <a:ext cx="423252" cy="523319"/>
            </a:xfrm>
            <a:prstGeom prst="rect">
              <a:avLst/>
            </a:prstGeom>
          </p:spPr>
        </p:pic>
        <p:pic>
          <p:nvPicPr>
            <p:cNvPr id="30" name="Graphic 29" descr="User with solid fill">
              <a:extLst>
                <a:ext uri="{FF2B5EF4-FFF2-40B4-BE49-F238E27FC236}">
                  <a16:creationId xmlns:a16="http://schemas.microsoft.com/office/drawing/2014/main" id="{56C9A4D3-BF37-175A-9FE7-5152673EA9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620" y="4356362"/>
              <a:ext cx="423252" cy="523319"/>
            </a:xfrm>
            <a:prstGeom prst="rect">
              <a:avLst/>
            </a:prstGeom>
          </p:spPr>
        </p:pic>
      </p:grpSp>
      <p:sp>
        <p:nvSpPr>
          <p:cNvPr id="31" name="TextBox 30">
            <a:extLst>
              <a:ext uri="{FF2B5EF4-FFF2-40B4-BE49-F238E27FC236}">
                <a16:creationId xmlns:a16="http://schemas.microsoft.com/office/drawing/2014/main" id="{28D9EFDF-2089-D78E-59C2-AE7B7EEE1A11}"/>
              </a:ext>
            </a:extLst>
          </p:cNvPr>
          <p:cNvSpPr txBox="1"/>
          <p:nvPr/>
        </p:nvSpPr>
        <p:spPr>
          <a:xfrm>
            <a:off x="264239" y="3878932"/>
            <a:ext cx="1843807" cy="646331"/>
          </a:xfrm>
          <a:prstGeom prst="rect">
            <a:avLst/>
          </a:prstGeom>
          <a:noFill/>
        </p:spPr>
        <p:txBody>
          <a:bodyPr wrap="square" rtlCol="0">
            <a:spAutoFit/>
          </a:bodyPr>
          <a:lstStyle/>
          <a:p>
            <a:pPr algn="ctr"/>
            <a:r>
              <a:rPr lang="en-US"/>
              <a:t>Initial Cohort = 10 students</a:t>
            </a:r>
          </a:p>
        </p:txBody>
      </p:sp>
      <p:pic>
        <p:nvPicPr>
          <p:cNvPr id="32" name="Graphic 31" descr="User with solid fill">
            <a:extLst>
              <a:ext uri="{FF2B5EF4-FFF2-40B4-BE49-F238E27FC236}">
                <a16:creationId xmlns:a16="http://schemas.microsoft.com/office/drawing/2014/main" id="{C98A214C-E51E-C5F0-7384-A8F3A57D5F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5563" y="2012548"/>
            <a:ext cx="423252" cy="523319"/>
          </a:xfrm>
          <a:prstGeom prst="rect">
            <a:avLst/>
          </a:prstGeom>
        </p:spPr>
      </p:pic>
      <p:pic>
        <p:nvPicPr>
          <p:cNvPr id="33" name="Graphic 32" descr="User with solid fill">
            <a:extLst>
              <a:ext uri="{FF2B5EF4-FFF2-40B4-BE49-F238E27FC236}">
                <a16:creationId xmlns:a16="http://schemas.microsoft.com/office/drawing/2014/main" id="{AD9BD13F-6C78-8390-4FEC-AB4D8628E9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7977" y="2012548"/>
            <a:ext cx="423252" cy="523319"/>
          </a:xfrm>
          <a:prstGeom prst="rect">
            <a:avLst/>
          </a:prstGeom>
        </p:spPr>
      </p:pic>
      <p:pic>
        <p:nvPicPr>
          <p:cNvPr id="34" name="Graphic 33" descr="User with solid fill">
            <a:extLst>
              <a:ext uri="{FF2B5EF4-FFF2-40B4-BE49-F238E27FC236}">
                <a16:creationId xmlns:a16="http://schemas.microsoft.com/office/drawing/2014/main" id="{49FBC700-BE0D-C810-7C35-23A4538B6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0391" y="2012548"/>
            <a:ext cx="423252" cy="523319"/>
          </a:xfrm>
          <a:prstGeom prst="rect">
            <a:avLst/>
          </a:prstGeom>
        </p:spPr>
      </p:pic>
      <p:pic>
        <p:nvPicPr>
          <p:cNvPr id="35" name="Graphic 34" descr="User with solid fill">
            <a:extLst>
              <a:ext uri="{FF2B5EF4-FFF2-40B4-BE49-F238E27FC236}">
                <a16:creationId xmlns:a16="http://schemas.microsoft.com/office/drawing/2014/main" id="{2ECDC1F0-2A36-3E37-2CA9-E9518D11D3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2805" y="2012547"/>
            <a:ext cx="423252" cy="523319"/>
          </a:xfrm>
          <a:prstGeom prst="rect">
            <a:avLst/>
          </a:prstGeom>
        </p:spPr>
      </p:pic>
      <p:pic>
        <p:nvPicPr>
          <p:cNvPr id="36" name="Graphic 35" descr="User with solid fill">
            <a:extLst>
              <a:ext uri="{FF2B5EF4-FFF2-40B4-BE49-F238E27FC236}">
                <a16:creationId xmlns:a16="http://schemas.microsoft.com/office/drawing/2014/main" id="{0F31382E-248F-5675-1C7A-F5F4F05AC8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5219" y="2012546"/>
            <a:ext cx="423252" cy="523319"/>
          </a:xfrm>
          <a:prstGeom prst="rect">
            <a:avLst/>
          </a:prstGeom>
        </p:spPr>
      </p:pic>
      <p:pic>
        <p:nvPicPr>
          <p:cNvPr id="38" name="Graphic 37" descr="User with solid fill">
            <a:extLst>
              <a:ext uri="{FF2B5EF4-FFF2-40B4-BE49-F238E27FC236}">
                <a16:creationId xmlns:a16="http://schemas.microsoft.com/office/drawing/2014/main" id="{63C18BDA-2CEC-DD64-CE99-45EF0A09E6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7223" y="3033681"/>
            <a:ext cx="423252" cy="523319"/>
          </a:xfrm>
          <a:prstGeom prst="rect">
            <a:avLst/>
          </a:prstGeom>
        </p:spPr>
      </p:pic>
      <p:pic>
        <p:nvPicPr>
          <p:cNvPr id="39" name="Graphic 38" descr="User with solid fill">
            <a:extLst>
              <a:ext uri="{FF2B5EF4-FFF2-40B4-BE49-F238E27FC236}">
                <a16:creationId xmlns:a16="http://schemas.microsoft.com/office/drawing/2014/main" id="{04285252-49AA-3C91-131E-646E533707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6401" y="3561663"/>
            <a:ext cx="423252" cy="523319"/>
          </a:xfrm>
          <a:prstGeom prst="rect">
            <a:avLst/>
          </a:prstGeom>
        </p:spPr>
      </p:pic>
      <p:pic>
        <p:nvPicPr>
          <p:cNvPr id="40" name="Graphic 39" descr="User with solid fill">
            <a:extLst>
              <a:ext uri="{FF2B5EF4-FFF2-40B4-BE49-F238E27FC236}">
                <a16:creationId xmlns:a16="http://schemas.microsoft.com/office/drawing/2014/main" id="{EC669F9F-D9B5-8F88-BAC4-AC423DAEEF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8815" y="3561663"/>
            <a:ext cx="423252" cy="523319"/>
          </a:xfrm>
          <a:prstGeom prst="rect">
            <a:avLst/>
          </a:prstGeom>
        </p:spPr>
      </p:pic>
      <p:pic>
        <p:nvPicPr>
          <p:cNvPr id="41" name="Graphic 40" descr="User with solid fill">
            <a:extLst>
              <a:ext uri="{FF2B5EF4-FFF2-40B4-BE49-F238E27FC236}">
                <a16:creationId xmlns:a16="http://schemas.microsoft.com/office/drawing/2014/main" id="{49DCAFBD-E45D-EBB3-6E6B-553A8E35F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7223" y="4074597"/>
            <a:ext cx="423252" cy="523319"/>
          </a:xfrm>
          <a:prstGeom prst="rect">
            <a:avLst/>
          </a:prstGeom>
        </p:spPr>
      </p:pic>
      <p:pic>
        <p:nvPicPr>
          <p:cNvPr id="42" name="Graphic 41" descr="User with solid fill">
            <a:extLst>
              <a:ext uri="{FF2B5EF4-FFF2-40B4-BE49-F238E27FC236}">
                <a16:creationId xmlns:a16="http://schemas.microsoft.com/office/drawing/2014/main" id="{0E4FEAD9-60E0-E54E-54FF-4A62C23622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7223" y="4608297"/>
            <a:ext cx="423252" cy="523319"/>
          </a:xfrm>
          <a:prstGeom prst="rect">
            <a:avLst/>
          </a:prstGeom>
        </p:spPr>
      </p:pic>
      <p:sp>
        <p:nvSpPr>
          <p:cNvPr id="43" name="TextBox 42">
            <a:extLst>
              <a:ext uri="{FF2B5EF4-FFF2-40B4-BE49-F238E27FC236}">
                <a16:creationId xmlns:a16="http://schemas.microsoft.com/office/drawing/2014/main" id="{9CCD4F0E-4B9C-A60B-CAA0-B7F690AA4C85}"/>
              </a:ext>
            </a:extLst>
          </p:cNvPr>
          <p:cNvSpPr txBox="1"/>
          <p:nvPr/>
        </p:nvSpPr>
        <p:spPr>
          <a:xfrm>
            <a:off x="2523254" y="2134526"/>
            <a:ext cx="2656625" cy="307777"/>
          </a:xfrm>
          <a:prstGeom prst="rect">
            <a:avLst/>
          </a:prstGeom>
          <a:noFill/>
        </p:spPr>
        <p:txBody>
          <a:bodyPr wrap="none" rtlCol="0">
            <a:spAutoFit/>
          </a:bodyPr>
          <a:lstStyle/>
          <a:p>
            <a:r>
              <a:rPr lang="en-US" sz="1400"/>
              <a:t>5 students move on to grade 10</a:t>
            </a:r>
          </a:p>
        </p:txBody>
      </p:sp>
      <p:sp>
        <p:nvSpPr>
          <p:cNvPr id="44" name="TextBox 43">
            <a:extLst>
              <a:ext uri="{FF2B5EF4-FFF2-40B4-BE49-F238E27FC236}">
                <a16:creationId xmlns:a16="http://schemas.microsoft.com/office/drawing/2014/main" id="{E1CEAE80-E205-9F52-6FCF-ECC8FDE57E8A}"/>
              </a:ext>
            </a:extLst>
          </p:cNvPr>
          <p:cNvSpPr txBox="1"/>
          <p:nvPr/>
        </p:nvSpPr>
        <p:spPr>
          <a:xfrm>
            <a:off x="2512390" y="3171731"/>
            <a:ext cx="2898550" cy="307777"/>
          </a:xfrm>
          <a:prstGeom prst="rect">
            <a:avLst/>
          </a:prstGeom>
          <a:noFill/>
        </p:spPr>
        <p:txBody>
          <a:bodyPr wrap="none" rtlCol="0">
            <a:spAutoFit/>
          </a:bodyPr>
          <a:lstStyle/>
          <a:p>
            <a:r>
              <a:rPr lang="en-US" sz="1400"/>
              <a:t>1 student drops out of high school</a:t>
            </a:r>
          </a:p>
        </p:txBody>
      </p:sp>
      <p:sp>
        <p:nvSpPr>
          <p:cNvPr id="45" name="TextBox 44">
            <a:extLst>
              <a:ext uri="{FF2B5EF4-FFF2-40B4-BE49-F238E27FC236}">
                <a16:creationId xmlns:a16="http://schemas.microsoft.com/office/drawing/2014/main" id="{9078C4DA-F086-035D-DF57-82C660DFC677}"/>
              </a:ext>
            </a:extLst>
          </p:cNvPr>
          <p:cNvSpPr txBox="1"/>
          <p:nvPr/>
        </p:nvSpPr>
        <p:spPr>
          <a:xfrm>
            <a:off x="2523254" y="3671781"/>
            <a:ext cx="3121367" cy="307777"/>
          </a:xfrm>
          <a:prstGeom prst="rect">
            <a:avLst/>
          </a:prstGeom>
          <a:noFill/>
        </p:spPr>
        <p:txBody>
          <a:bodyPr wrap="none" rtlCol="0">
            <a:spAutoFit/>
          </a:bodyPr>
          <a:lstStyle/>
          <a:p>
            <a:r>
              <a:rPr lang="en-US" sz="1400"/>
              <a:t>2 students transfer to another district</a:t>
            </a:r>
          </a:p>
        </p:txBody>
      </p:sp>
      <p:sp>
        <p:nvSpPr>
          <p:cNvPr id="46" name="TextBox 45">
            <a:extLst>
              <a:ext uri="{FF2B5EF4-FFF2-40B4-BE49-F238E27FC236}">
                <a16:creationId xmlns:a16="http://schemas.microsoft.com/office/drawing/2014/main" id="{04E6145E-17D3-A904-02DF-FDDFCBB78B0C}"/>
              </a:ext>
            </a:extLst>
          </p:cNvPr>
          <p:cNvSpPr txBox="1"/>
          <p:nvPr/>
        </p:nvSpPr>
        <p:spPr>
          <a:xfrm>
            <a:off x="2512390" y="4227693"/>
            <a:ext cx="2411366" cy="307777"/>
          </a:xfrm>
          <a:prstGeom prst="rect">
            <a:avLst/>
          </a:prstGeom>
          <a:noFill/>
        </p:spPr>
        <p:txBody>
          <a:bodyPr wrap="none" rtlCol="0">
            <a:spAutoFit/>
          </a:bodyPr>
          <a:lstStyle/>
          <a:p>
            <a:r>
              <a:rPr lang="en-US" sz="1400"/>
              <a:t>1 student moves out of state</a:t>
            </a:r>
          </a:p>
        </p:txBody>
      </p:sp>
      <p:sp>
        <p:nvSpPr>
          <p:cNvPr id="47" name="TextBox 46">
            <a:extLst>
              <a:ext uri="{FF2B5EF4-FFF2-40B4-BE49-F238E27FC236}">
                <a16:creationId xmlns:a16="http://schemas.microsoft.com/office/drawing/2014/main" id="{6B0BFF55-6E79-E92E-1C1F-D20AF01CD9D1}"/>
              </a:ext>
            </a:extLst>
          </p:cNvPr>
          <p:cNvSpPr txBox="1"/>
          <p:nvPr/>
        </p:nvSpPr>
        <p:spPr>
          <a:xfrm>
            <a:off x="2512390" y="4763084"/>
            <a:ext cx="2969211" cy="307777"/>
          </a:xfrm>
          <a:prstGeom prst="rect">
            <a:avLst/>
          </a:prstGeom>
          <a:noFill/>
        </p:spPr>
        <p:txBody>
          <a:bodyPr wrap="none" rtlCol="0">
            <a:spAutoFit/>
          </a:bodyPr>
          <a:lstStyle/>
          <a:p>
            <a:r>
              <a:rPr lang="en-US" sz="1400"/>
              <a:t>2 new students move to the district</a:t>
            </a:r>
          </a:p>
        </p:txBody>
      </p:sp>
      <p:pic>
        <p:nvPicPr>
          <p:cNvPr id="48" name="Graphic 47" descr="User with solid fill">
            <a:extLst>
              <a:ext uri="{FF2B5EF4-FFF2-40B4-BE49-F238E27FC236}">
                <a16:creationId xmlns:a16="http://schemas.microsoft.com/office/drawing/2014/main" id="{F482A81C-26F3-6526-CB65-F08116A950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1313" y="4602872"/>
            <a:ext cx="423252" cy="523319"/>
          </a:xfrm>
          <a:prstGeom prst="rect">
            <a:avLst/>
          </a:prstGeom>
        </p:spPr>
      </p:pic>
      <p:pic>
        <p:nvPicPr>
          <p:cNvPr id="51" name="Graphic 50" descr="User with solid fill">
            <a:extLst>
              <a:ext uri="{FF2B5EF4-FFF2-40B4-BE49-F238E27FC236}">
                <a16:creationId xmlns:a16="http://schemas.microsoft.com/office/drawing/2014/main" id="{EF8EBC71-8E68-587D-7E4C-AA6844D447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6401" y="2537288"/>
            <a:ext cx="423252" cy="523319"/>
          </a:xfrm>
          <a:prstGeom prst="rect">
            <a:avLst/>
          </a:prstGeom>
        </p:spPr>
      </p:pic>
      <p:sp>
        <p:nvSpPr>
          <p:cNvPr id="52" name="TextBox 51">
            <a:extLst>
              <a:ext uri="{FF2B5EF4-FFF2-40B4-BE49-F238E27FC236}">
                <a16:creationId xmlns:a16="http://schemas.microsoft.com/office/drawing/2014/main" id="{DDCF8C8F-0551-8A8D-7160-32BED803D4C6}"/>
              </a:ext>
            </a:extLst>
          </p:cNvPr>
          <p:cNvSpPr txBox="1"/>
          <p:nvPr/>
        </p:nvSpPr>
        <p:spPr>
          <a:xfrm>
            <a:off x="2523254" y="2658865"/>
            <a:ext cx="2635658" cy="307777"/>
          </a:xfrm>
          <a:prstGeom prst="rect">
            <a:avLst/>
          </a:prstGeom>
          <a:noFill/>
        </p:spPr>
        <p:txBody>
          <a:bodyPr wrap="none" rtlCol="0">
            <a:spAutoFit/>
          </a:bodyPr>
          <a:lstStyle/>
          <a:p>
            <a:r>
              <a:rPr lang="en-US" sz="1400"/>
              <a:t>1 student is retained in grade 9</a:t>
            </a:r>
          </a:p>
        </p:txBody>
      </p:sp>
      <p:cxnSp>
        <p:nvCxnSpPr>
          <p:cNvPr id="55" name="Straight Connector 54">
            <a:extLst>
              <a:ext uri="{FF2B5EF4-FFF2-40B4-BE49-F238E27FC236}">
                <a16:creationId xmlns:a16="http://schemas.microsoft.com/office/drawing/2014/main" id="{F82DD561-33F0-9503-C293-419DED3AD07D}"/>
              </a:ext>
            </a:extLst>
          </p:cNvPr>
          <p:cNvCxnSpPr/>
          <p:nvPr/>
        </p:nvCxnSpPr>
        <p:spPr>
          <a:xfrm>
            <a:off x="2451798" y="1643214"/>
            <a:ext cx="0" cy="4677191"/>
          </a:xfrm>
          <a:prstGeom prst="line">
            <a:avLst/>
          </a:prstGeom>
          <a:ln>
            <a:solidFill>
              <a:srgbClr val="104E72"/>
            </a:solidFill>
            <a:prstDash val="dash"/>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4F20784D-6B11-75C7-0189-04314C721857}"/>
              </a:ext>
            </a:extLst>
          </p:cNvPr>
          <p:cNvSpPr/>
          <p:nvPr/>
        </p:nvSpPr>
        <p:spPr>
          <a:xfrm>
            <a:off x="8625365" y="2012545"/>
            <a:ext cx="3211591" cy="311364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User with solid fill">
            <a:extLst>
              <a:ext uri="{FF2B5EF4-FFF2-40B4-BE49-F238E27FC236}">
                <a16:creationId xmlns:a16="http://schemas.microsoft.com/office/drawing/2014/main" id="{49A3F679-33E7-2C5D-9983-94657A09DD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7845" y="2078482"/>
            <a:ext cx="423252" cy="523319"/>
          </a:xfrm>
          <a:prstGeom prst="rect">
            <a:avLst/>
          </a:prstGeom>
        </p:spPr>
      </p:pic>
      <p:pic>
        <p:nvPicPr>
          <p:cNvPr id="58" name="Graphic 57" descr="User with solid fill">
            <a:extLst>
              <a:ext uri="{FF2B5EF4-FFF2-40B4-BE49-F238E27FC236}">
                <a16:creationId xmlns:a16="http://schemas.microsoft.com/office/drawing/2014/main" id="{40BEC1B5-FA86-597C-F011-16E4192471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0259" y="2078482"/>
            <a:ext cx="423252" cy="523319"/>
          </a:xfrm>
          <a:prstGeom prst="rect">
            <a:avLst/>
          </a:prstGeom>
        </p:spPr>
      </p:pic>
      <p:pic>
        <p:nvPicPr>
          <p:cNvPr id="59" name="Graphic 58" descr="User with solid fill">
            <a:extLst>
              <a:ext uri="{FF2B5EF4-FFF2-40B4-BE49-F238E27FC236}">
                <a16:creationId xmlns:a16="http://schemas.microsoft.com/office/drawing/2014/main" id="{F8B58241-46A9-48A2-5869-7D1D379B3E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2673" y="2078482"/>
            <a:ext cx="423252" cy="523319"/>
          </a:xfrm>
          <a:prstGeom prst="rect">
            <a:avLst/>
          </a:prstGeom>
        </p:spPr>
      </p:pic>
      <p:pic>
        <p:nvPicPr>
          <p:cNvPr id="60" name="Graphic 59" descr="User with solid fill">
            <a:extLst>
              <a:ext uri="{FF2B5EF4-FFF2-40B4-BE49-F238E27FC236}">
                <a16:creationId xmlns:a16="http://schemas.microsoft.com/office/drawing/2014/main" id="{36B75ED8-6A0F-0AF2-0014-6608D919B8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5087" y="2078481"/>
            <a:ext cx="423252" cy="523319"/>
          </a:xfrm>
          <a:prstGeom prst="rect">
            <a:avLst/>
          </a:prstGeom>
        </p:spPr>
      </p:pic>
      <p:pic>
        <p:nvPicPr>
          <p:cNvPr id="61" name="Graphic 60" descr="User with solid fill">
            <a:extLst>
              <a:ext uri="{FF2B5EF4-FFF2-40B4-BE49-F238E27FC236}">
                <a16:creationId xmlns:a16="http://schemas.microsoft.com/office/drawing/2014/main" id="{42CF9A97-0062-07E8-FBE2-9398FA4580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7501" y="2078480"/>
            <a:ext cx="423252" cy="523319"/>
          </a:xfrm>
          <a:prstGeom prst="rect">
            <a:avLst/>
          </a:prstGeom>
        </p:spPr>
      </p:pic>
      <p:pic>
        <p:nvPicPr>
          <p:cNvPr id="62" name="Graphic 61" descr="User with solid fill">
            <a:extLst>
              <a:ext uri="{FF2B5EF4-FFF2-40B4-BE49-F238E27FC236}">
                <a16:creationId xmlns:a16="http://schemas.microsoft.com/office/drawing/2014/main" id="{24B1B02A-A9B1-06C7-E79D-178A130D77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7845" y="2557756"/>
            <a:ext cx="423252" cy="523319"/>
          </a:xfrm>
          <a:prstGeom prst="rect">
            <a:avLst/>
          </a:prstGeom>
        </p:spPr>
      </p:pic>
      <p:pic>
        <p:nvPicPr>
          <p:cNvPr id="63" name="Graphic 62" descr="User with solid fill">
            <a:extLst>
              <a:ext uri="{FF2B5EF4-FFF2-40B4-BE49-F238E27FC236}">
                <a16:creationId xmlns:a16="http://schemas.microsoft.com/office/drawing/2014/main" id="{DF23B424-8A82-257B-D0DB-36918750B3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7845" y="3066118"/>
            <a:ext cx="423252" cy="523319"/>
          </a:xfrm>
          <a:prstGeom prst="rect">
            <a:avLst/>
          </a:prstGeom>
        </p:spPr>
      </p:pic>
      <p:pic>
        <p:nvPicPr>
          <p:cNvPr id="64" name="Graphic 63" descr="User with solid fill">
            <a:extLst>
              <a:ext uri="{FF2B5EF4-FFF2-40B4-BE49-F238E27FC236}">
                <a16:creationId xmlns:a16="http://schemas.microsoft.com/office/drawing/2014/main" id="{449A567B-3C5E-0F0A-B2DA-419D261CF7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63524" y="3569050"/>
            <a:ext cx="423252" cy="523319"/>
          </a:xfrm>
          <a:prstGeom prst="rect">
            <a:avLst/>
          </a:prstGeom>
        </p:spPr>
      </p:pic>
      <p:pic>
        <p:nvPicPr>
          <p:cNvPr id="65" name="Graphic 64" descr="User with solid fill">
            <a:extLst>
              <a:ext uri="{FF2B5EF4-FFF2-40B4-BE49-F238E27FC236}">
                <a16:creationId xmlns:a16="http://schemas.microsoft.com/office/drawing/2014/main" id="{D13EEA0A-2AF7-DB42-49CC-BFF831FB07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7614" y="3563625"/>
            <a:ext cx="423252" cy="523319"/>
          </a:xfrm>
          <a:prstGeom prst="rect">
            <a:avLst/>
          </a:prstGeom>
        </p:spPr>
      </p:pic>
      <p:sp>
        <p:nvSpPr>
          <p:cNvPr id="67" name="TextBox 66">
            <a:extLst>
              <a:ext uri="{FF2B5EF4-FFF2-40B4-BE49-F238E27FC236}">
                <a16:creationId xmlns:a16="http://schemas.microsoft.com/office/drawing/2014/main" id="{D4E3AF02-8DEE-D1C6-7DF8-ED74AD9A6C38}"/>
              </a:ext>
            </a:extLst>
          </p:cNvPr>
          <p:cNvSpPr txBox="1"/>
          <p:nvPr/>
        </p:nvSpPr>
        <p:spPr>
          <a:xfrm>
            <a:off x="9196524" y="4113775"/>
            <a:ext cx="2069271" cy="923330"/>
          </a:xfrm>
          <a:prstGeom prst="rect">
            <a:avLst/>
          </a:prstGeom>
          <a:noFill/>
        </p:spPr>
        <p:txBody>
          <a:bodyPr wrap="square" rtlCol="0">
            <a:spAutoFit/>
          </a:bodyPr>
          <a:lstStyle/>
          <a:p>
            <a:pPr algn="ctr"/>
            <a:r>
              <a:rPr lang="en-US"/>
              <a:t>2021-2022 Adjusted Cohort = 9 students</a:t>
            </a:r>
          </a:p>
        </p:txBody>
      </p:sp>
      <p:cxnSp>
        <p:nvCxnSpPr>
          <p:cNvPr id="70" name="Straight Arrow Connector 69">
            <a:extLst>
              <a:ext uri="{FF2B5EF4-FFF2-40B4-BE49-F238E27FC236}">
                <a16:creationId xmlns:a16="http://schemas.microsoft.com/office/drawing/2014/main" id="{DB8B8561-4662-DEB1-AA3D-CB7E9D7E05DB}"/>
              </a:ext>
            </a:extLst>
          </p:cNvPr>
          <p:cNvCxnSpPr>
            <a:cxnSpLocks/>
          </p:cNvCxnSpPr>
          <p:nvPr/>
        </p:nvCxnSpPr>
        <p:spPr>
          <a:xfrm>
            <a:off x="7897640" y="2274205"/>
            <a:ext cx="573120" cy="0"/>
          </a:xfrm>
          <a:prstGeom prst="straightConnector1">
            <a:avLst/>
          </a:prstGeom>
          <a:ln w="28575">
            <a:solidFill>
              <a:srgbClr val="104E7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A360422-477C-C46F-1FA7-55ED589C10CA}"/>
              </a:ext>
            </a:extLst>
          </p:cNvPr>
          <p:cNvCxnSpPr>
            <a:cxnSpLocks/>
          </p:cNvCxnSpPr>
          <p:nvPr/>
        </p:nvCxnSpPr>
        <p:spPr>
          <a:xfrm>
            <a:off x="6173831" y="2837811"/>
            <a:ext cx="2226591" cy="0"/>
          </a:xfrm>
          <a:prstGeom prst="straightConnector1">
            <a:avLst/>
          </a:prstGeom>
          <a:ln w="28575">
            <a:solidFill>
              <a:srgbClr val="104E7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184ECBB-808D-5773-47CA-DAC9B8F67A4C}"/>
              </a:ext>
            </a:extLst>
          </p:cNvPr>
          <p:cNvCxnSpPr>
            <a:cxnSpLocks/>
          </p:cNvCxnSpPr>
          <p:nvPr/>
        </p:nvCxnSpPr>
        <p:spPr>
          <a:xfrm>
            <a:off x="6173830" y="3295340"/>
            <a:ext cx="2226591" cy="0"/>
          </a:xfrm>
          <a:prstGeom prst="straightConnector1">
            <a:avLst/>
          </a:prstGeom>
          <a:ln w="28575">
            <a:solidFill>
              <a:srgbClr val="104E7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EC5B5FF-DF39-1BB3-8C2F-68A934BAAEE6}"/>
              </a:ext>
            </a:extLst>
          </p:cNvPr>
          <p:cNvCxnSpPr>
            <a:cxnSpLocks/>
          </p:cNvCxnSpPr>
          <p:nvPr/>
        </p:nvCxnSpPr>
        <p:spPr>
          <a:xfrm>
            <a:off x="6461128" y="4864531"/>
            <a:ext cx="1939293" cy="0"/>
          </a:xfrm>
          <a:prstGeom prst="straightConnector1">
            <a:avLst/>
          </a:prstGeom>
          <a:ln w="28575">
            <a:solidFill>
              <a:srgbClr val="104E7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2F36561-5ABE-A8E8-5E85-2B223C951050}"/>
              </a:ext>
            </a:extLst>
          </p:cNvPr>
          <p:cNvSpPr txBox="1"/>
          <p:nvPr/>
        </p:nvSpPr>
        <p:spPr>
          <a:xfrm>
            <a:off x="6272701" y="3563625"/>
            <a:ext cx="2067060" cy="523220"/>
          </a:xfrm>
          <a:prstGeom prst="rect">
            <a:avLst/>
          </a:prstGeom>
          <a:noFill/>
        </p:spPr>
        <p:txBody>
          <a:bodyPr wrap="square" rtlCol="0">
            <a:spAutoFit/>
          </a:bodyPr>
          <a:lstStyle/>
          <a:p>
            <a:pPr algn="ctr"/>
            <a:r>
              <a:rPr lang="en-US" sz="1400"/>
              <a:t>Change to new district’s cohort</a:t>
            </a:r>
          </a:p>
        </p:txBody>
      </p:sp>
      <p:sp>
        <p:nvSpPr>
          <p:cNvPr id="79" name="TextBox 78">
            <a:extLst>
              <a:ext uri="{FF2B5EF4-FFF2-40B4-BE49-F238E27FC236}">
                <a16:creationId xmlns:a16="http://schemas.microsoft.com/office/drawing/2014/main" id="{EA11FB2B-09C6-AF75-64EA-8D4CD917E442}"/>
              </a:ext>
            </a:extLst>
          </p:cNvPr>
          <p:cNvSpPr txBox="1"/>
          <p:nvPr/>
        </p:nvSpPr>
        <p:spPr>
          <a:xfrm>
            <a:off x="6333361" y="4182367"/>
            <a:ext cx="2067060" cy="307777"/>
          </a:xfrm>
          <a:prstGeom prst="rect">
            <a:avLst/>
          </a:prstGeom>
          <a:noFill/>
        </p:spPr>
        <p:txBody>
          <a:bodyPr wrap="square" rtlCol="0">
            <a:spAutoFit/>
          </a:bodyPr>
          <a:lstStyle/>
          <a:p>
            <a:pPr algn="ctr"/>
            <a:r>
              <a:rPr lang="en-US" sz="1400"/>
              <a:t>Excluded from cohort</a:t>
            </a:r>
          </a:p>
        </p:txBody>
      </p:sp>
      <p:sp>
        <p:nvSpPr>
          <p:cNvPr id="80" name="&quot;Not Allowed&quot; Symbol 79">
            <a:extLst>
              <a:ext uri="{FF2B5EF4-FFF2-40B4-BE49-F238E27FC236}">
                <a16:creationId xmlns:a16="http://schemas.microsoft.com/office/drawing/2014/main" id="{A68F7D65-A687-00DC-289F-3618539839B0}"/>
              </a:ext>
            </a:extLst>
          </p:cNvPr>
          <p:cNvSpPr/>
          <p:nvPr/>
        </p:nvSpPr>
        <p:spPr>
          <a:xfrm>
            <a:off x="5531820" y="4070429"/>
            <a:ext cx="546375" cy="581510"/>
          </a:xfrm>
          <a:prstGeom prst="noSmoking">
            <a:avLst>
              <a:gd name="adj" fmla="val 8066"/>
            </a:avLst>
          </a:prstGeom>
          <a:solidFill>
            <a:srgbClr val="B345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Arrow: Right 82">
            <a:extLst>
              <a:ext uri="{FF2B5EF4-FFF2-40B4-BE49-F238E27FC236}">
                <a16:creationId xmlns:a16="http://schemas.microsoft.com/office/drawing/2014/main" id="{21F3BEF6-7676-C421-5EEE-B2C24BEACDBA}"/>
              </a:ext>
            </a:extLst>
          </p:cNvPr>
          <p:cNvSpPr/>
          <p:nvPr/>
        </p:nvSpPr>
        <p:spPr>
          <a:xfrm>
            <a:off x="5626991" y="3706552"/>
            <a:ext cx="894523" cy="210494"/>
          </a:xfrm>
          <a:prstGeom prst="rightArrow">
            <a:avLst/>
          </a:prstGeom>
          <a:solidFill>
            <a:srgbClr val="6E230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0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6" grpId="0"/>
      <p:bldP spid="17" grpId="0"/>
      <p:bldP spid="31" grpId="0"/>
      <p:bldP spid="43" grpId="0"/>
      <p:bldP spid="44" grpId="0"/>
      <p:bldP spid="45" grpId="0"/>
      <p:bldP spid="46" grpId="0"/>
      <p:bldP spid="47" grpId="0"/>
      <p:bldP spid="52" grpId="0"/>
      <p:bldP spid="56" grpId="0" animBg="1"/>
      <p:bldP spid="67" grpId="0"/>
      <p:bldP spid="78" grpId="0"/>
      <p:bldP spid="79" grpId="0"/>
      <p:bldP spid="80" grpId="0" animBg="1"/>
      <p:bldP spid="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Students Entering after 9</a:t>
            </a:r>
            <a:r>
              <a:rPr lang="en-US" sz="4900" baseline="30000"/>
              <a:t>th</a:t>
            </a:r>
            <a:r>
              <a:rPr lang="en-US" sz="4900"/>
              <a:t> Grade</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800">
                <a:solidFill>
                  <a:srgbClr val="000000"/>
                </a:solidFill>
                <a:latin typeface="+mj-lt"/>
              </a:rPr>
              <a:t>If a student enters a New Jersey public high school after 9</a:t>
            </a:r>
            <a:r>
              <a:rPr lang="en-US" sz="2800" baseline="30000">
                <a:solidFill>
                  <a:srgbClr val="000000"/>
                </a:solidFill>
                <a:latin typeface="+mj-lt"/>
              </a:rPr>
              <a:t>th</a:t>
            </a:r>
            <a:r>
              <a:rPr lang="en-US" sz="2800">
                <a:solidFill>
                  <a:srgbClr val="000000"/>
                </a:solidFill>
                <a:latin typeface="+mj-lt"/>
              </a:rPr>
              <a:t> grade, they will be added to the cohort that corresponds to when they would have entered 9</a:t>
            </a:r>
            <a:r>
              <a:rPr lang="en-US" sz="2800" baseline="30000">
                <a:solidFill>
                  <a:srgbClr val="000000"/>
                </a:solidFill>
                <a:latin typeface="+mj-lt"/>
              </a:rPr>
              <a:t>th</a:t>
            </a:r>
            <a:r>
              <a:rPr lang="en-US" sz="2800">
                <a:solidFill>
                  <a:srgbClr val="000000"/>
                </a:solidFill>
                <a:latin typeface="+mj-lt"/>
              </a:rPr>
              <a:t> grade.</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15</a:t>
            </a:fld>
            <a:endParaRPr lang="en-US"/>
          </a:p>
        </p:txBody>
      </p:sp>
      <p:pic>
        <p:nvPicPr>
          <p:cNvPr id="16" name="Graphic 15" descr="User with solid fill">
            <a:extLst>
              <a:ext uri="{FF2B5EF4-FFF2-40B4-BE49-F238E27FC236}">
                <a16:creationId xmlns:a16="http://schemas.microsoft.com/office/drawing/2014/main" id="{9340BFDC-AA86-A833-A2C2-F540A6E443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54" y="3270433"/>
            <a:ext cx="704503" cy="690474"/>
          </a:xfrm>
          <a:prstGeom prst="rect">
            <a:avLst/>
          </a:prstGeom>
        </p:spPr>
      </p:pic>
      <p:sp>
        <p:nvSpPr>
          <p:cNvPr id="18" name="TextBox 17">
            <a:extLst>
              <a:ext uri="{FF2B5EF4-FFF2-40B4-BE49-F238E27FC236}">
                <a16:creationId xmlns:a16="http://schemas.microsoft.com/office/drawing/2014/main" id="{9CDB910E-A033-FBC7-29D0-3CE3CDD18CDB}"/>
              </a:ext>
            </a:extLst>
          </p:cNvPr>
          <p:cNvSpPr txBox="1"/>
          <p:nvPr/>
        </p:nvSpPr>
        <p:spPr>
          <a:xfrm>
            <a:off x="1381593" y="3200172"/>
            <a:ext cx="5460428" cy="830997"/>
          </a:xfrm>
          <a:prstGeom prst="rect">
            <a:avLst/>
          </a:prstGeom>
          <a:noFill/>
        </p:spPr>
        <p:txBody>
          <a:bodyPr wrap="square" rtlCol="0">
            <a:spAutoFit/>
          </a:bodyPr>
          <a:lstStyle/>
          <a:p>
            <a:pPr algn="ctr"/>
            <a:r>
              <a:rPr lang="en-US" sz="1600"/>
              <a:t>Student from another country enrolls as 11</a:t>
            </a:r>
            <a:r>
              <a:rPr lang="en-US" sz="1600" baseline="30000"/>
              <a:t>th</a:t>
            </a:r>
            <a:r>
              <a:rPr lang="en-US" sz="1600"/>
              <a:t> grader in 2022-2023 (first time enrolling in a New Jersey high school).</a:t>
            </a:r>
          </a:p>
        </p:txBody>
      </p:sp>
      <p:sp>
        <p:nvSpPr>
          <p:cNvPr id="19" name="TextBox 18">
            <a:extLst>
              <a:ext uri="{FF2B5EF4-FFF2-40B4-BE49-F238E27FC236}">
                <a16:creationId xmlns:a16="http://schemas.microsoft.com/office/drawing/2014/main" id="{AAE040F0-0665-FFF9-7D58-4F62044A0676}"/>
              </a:ext>
            </a:extLst>
          </p:cNvPr>
          <p:cNvSpPr txBox="1"/>
          <p:nvPr/>
        </p:nvSpPr>
        <p:spPr>
          <a:xfrm>
            <a:off x="8268763" y="3200172"/>
            <a:ext cx="3085037" cy="830997"/>
          </a:xfrm>
          <a:prstGeom prst="rect">
            <a:avLst/>
          </a:prstGeom>
          <a:noFill/>
        </p:spPr>
        <p:txBody>
          <a:bodyPr wrap="square" rtlCol="0">
            <a:spAutoFit/>
          </a:bodyPr>
          <a:lstStyle/>
          <a:p>
            <a:pPr algn="ctr"/>
            <a:r>
              <a:rPr lang="en-US" sz="1600"/>
              <a:t>Assigned to Cohort 2024 (assume enrolled in 9</a:t>
            </a:r>
            <a:r>
              <a:rPr lang="en-US" sz="1600" baseline="30000"/>
              <a:t>th</a:t>
            </a:r>
            <a:r>
              <a:rPr lang="en-US" sz="1600"/>
              <a:t> grade in 2020-2021)</a:t>
            </a:r>
          </a:p>
        </p:txBody>
      </p:sp>
      <p:sp>
        <p:nvSpPr>
          <p:cNvPr id="20" name="Arrow: Right 19">
            <a:extLst>
              <a:ext uri="{FF2B5EF4-FFF2-40B4-BE49-F238E27FC236}">
                <a16:creationId xmlns:a16="http://schemas.microsoft.com/office/drawing/2014/main" id="{147592E8-8B5D-4F31-0159-461E5097915A}"/>
              </a:ext>
            </a:extLst>
          </p:cNvPr>
          <p:cNvSpPr/>
          <p:nvPr/>
        </p:nvSpPr>
        <p:spPr>
          <a:xfrm>
            <a:off x="7187705" y="3386884"/>
            <a:ext cx="610622"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User with solid fill">
            <a:extLst>
              <a:ext uri="{FF2B5EF4-FFF2-40B4-BE49-F238E27FC236}">
                <a16:creationId xmlns:a16="http://schemas.microsoft.com/office/drawing/2014/main" id="{6E2452ED-D1DB-D1D6-176B-BA485A63B0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254" y="4638292"/>
            <a:ext cx="704503" cy="690474"/>
          </a:xfrm>
          <a:prstGeom prst="rect">
            <a:avLst/>
          </a:prstGeom>
        </p:spPr>
      </p:pic>
      <p:sp>
        <p:nvSpPr>
          <p:cNvPr id="23" name="TextBox 22">
            <a:extLst>
              <a:ext uri="{FF2B5EF4-FFF2-40B4-BE49-F238E27FC236}">
                <a16:creationId xmlns:a16="http://schemas.microsoft.com/office/drawing/2014/main" id="{3C09B647-4EF9-DA06-353D-466112840912}"/>
              </a:ext>
            </a:extLst>
          </p:cNvPr>
          <p:cNvSpPr txBox="1"/>
          <p:nvPr/>
        </p:nvSpPr>
        <p:spPr>
          <a:xfrm>
            <a:off x="1429295" y="4444920"/>
            <a:ext cx="5365024" cy="1077218"/>
          </a:xfrm>
          <a:prstGeom prst="rect">
            <a:avLst/>
          </a:prstGeom>
          <a:noFill/>
        </p:spPr>
        <p:txBody>
          <a:bodyPr wrap="square" rtlCol="0">
            <a:spAutoFit/>
          </a:bodyPr>
          <a:lstStyle/>
          <a:p>
            <a:pPr algn="ctr"/>
            <a:r>
              <a:rPr lang="en-US" sz="1600"/>
              <a:t>Student initially attends New Jersey high school as 9</a:t>
            </a:r>
            <a:r>
              <a:rPr lang="en-US" sz="1600" baseline="30000"/>
              <a:t>th</a:t>
            </a:r>
            <a:r>
              <a:rPr lang="en-US" sz="1600"/>
              <a:t> grader in 2019-2020 and then moves out of country.</a:t>
            </a:r>
          </a:p>
          <a:p>
            <a:pPr algn="ctr"/>
            <a:r>
              <a:rPr lang="en-US" sz="1600"/>
              <a:t>Student returns to New Jersey high school as 11</a:t>
            </a:r>
            <a:r>
              <a:rPr lang="en-US" sz="1600" baseline="30000"/>
              <a:t>th</a:t>
            </a:r>
            <a:r>
              <a:rPr lang="en-US" sz="1600"/>
              <a:t> grader in 2022-2023. </a:t>
            </a:r>
          </a:p>
        </p:txBody>
      </p:sp>
      <p:sp>
        <p:nvSpPr>
          <p:cNvPr id="24" name="Arrow: Right 23">
            <a:extLst>
              <a:ext uri="{FF2B5EF4-FFF2-40B4-BE49-F238E27FC236}">
                <a16:creationId xmlns:a16="http://schemas.microsoft.com/office/drawing/2014/main" id="{B8AA8163-FEEA-158A-8153-B0535D111A52}"/>
              </a:ext>
            </a:extLst>
          </p:cNvPr>
          <p:cNvSpPr/>
          <p:nvPr/>
        </p:nvSpPr>
        <p:spPr>
          <a:xfrm>
            <a:off x="7187705" y="4754743"/>
            <a:ext cx="610622"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4D0DCD1-D515-C75B-3AED-3F0A7502BF9F}"/>
              </a:ext>
            </a:extLst>
          </p:cNvPr>
          <p:cNvSpPr txBox="1"/>
          <p:nvPr/>
        </p:nvSpPr>
        <p:spPr>
          <a:xfrm>
            <a:off x="8268763" y="4568031"/>
            <a:ext cx="3085037" cy="830997"/>
          </a:xfrm>
          <a:prstGeom prst="rect">
            <a:avLst/>
          </a:prstGeom>
          <a:noFill/>
        </p:spPr>
        <p:txBody>
          <a:bodyPr wrap="square" rtlCol="0">
            <a:spAutoFit/>
          </a:bodyPr>
          <a:lstStyle/>
          <a:p>
            <a:pPr algn="ctr"/>
            <a:r>
              <a:rPr lang="en-US" sz="1600"/>
              <a:t>Assigned to Cohort 2023 (records show student entered 9</a:t>
            </a:r>
            <a:r>
              <a:rPr lang="en-US" sz="1600" baseline="30000"/>
              <a:t>th</a:t>
            </a:r>
            <a:r>
              <a:rPr lang="en-US" sz="1600"/>
              <a:t> grade in 2019-2020)</a:t>
            </a:r>
          </a:p>
        </p:txBody>
      </p:sp>
    </p:spTree>
    <p:extLst>
      <p:ext uri="{BB962C8B-B14F-4D97-AF65-F5344CB8AC3E}">
        <p14:creationId xmlns:p14="http://schemas.microsoft.com/office/powerpoint/2010/main" val="38121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3" grpId="0"/>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Removing Students From Cohorts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800">
                <a:solidFill>
                  <a:srgbClr val="000000"/>
                </a:solidFill>
                <a:latin typeface="+mj-lt"/>
              </a:rPr>
              <a:t>The U.S. Department of Education has very strict guidelines about when students can be removed from a graduation cohort.</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16</a:t>
            </a:fld>
            <a:endParaRPr lang="en-US"/>
          </a:p>
        </p:txBody>
      </p:sp>
      <p:sp>
        <p:nvSpPr>
          <p:cNvPr id="2" name="Oval 1">
            <a:extLst>
              <a:ext uri="{FF2B5EF4-FFF2-40B4-BE49-F238E27FC236}">
                <a16:creationId xmlns:a16="http://schemas.microsoft.com/office/drawing/2014/main" id="{DFAF7FCB-8E9E-450F-04B1-C8D5EA72CEB2}"/>
              </a:ext>
            </a:extLst>
          </p:cNvPr>
          <p:cNvSpPr/>
          <p:nvPr/>
        </p:nvSpPr>
        <p:spPr>
          <a:xfrm>
            <a:off x="246638" y="3354644"/>
            <a:ext cx="2743200" cy="27432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104E72"/>
                </a:solidFill>
              </a:rPr>
              <a:t>Adjusted Cohort</a:t>
            </a:r>
          </a:p>
        </p:txBody>
      </p:sp>
      <p:sp>
        <p:nvSpPr>
          <p:cNvPr id="3" name="Arrow: Right 2">
            <a:extLst>
              <a:ext uri="{FF2B5EF4-FFF2-40B4-BE49-F238E27FC236}">
                <a16:creationId xmlns:a16="http://schemas.microsoft.com/office/drawing/2014/main" id="{FA088F02-1DF9-69E7-7654-3E3CDEAC7C90}"/>
              </a:ext>
            </a:extLst>
          </p:cNvPr>
          <p:cNvSpPr/>
          <p:nvPr/>
        </p:nvSpPr>
        <p:spPr>
          <a:xfrm>
            <a:off x="3291286" y="3692286"/>
            <a:ext cx="1426867" cy="331006"/>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EFECAC-42C3-C5A4-41E1-55AAA670ADA0}"/>
              </a:ext>
            </a:extLst>
          </p:cNvPr>
          <p:cNvSpPr/>
          <p:nvPr/>
        </p:nvSpPr>
        <p:spPr>
          <a:xfrm>
            <a:off x="5019602" y="3353609"/>
            <a:ext cx="6616387" cy="100836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mj-lt"/>
              </a:rPr>
              <a:t>Student transfers and enrolls in another high school or educational program that awards regular or state-defined alternate diplomas</a:t>
            </a:r>
            <a:endParaRPr lang="en-US">
              <a:solidFill>
                <a:srgbClr val="104E72"/>
              </a:solidFill>
            </a:endParaRPr>
          </a:p>
        </p:txBody>
      </p:sp>
      <p:sp>
        <p:nvSpPr>
          <p:cNvPr id="8" name="Rectangle: Rounded Corners 7">
            <a:extLst>
              <a:ext uri="{FF2B5EF4-FFF2-40B4-BE49-F238E27FC236}">
                <a16:creationId xmlns:a16="http://schemas.microsoft.com/office/drawing/2014/main" id="{8EC32045-CD85-AB2C-695B-459497930C38}"/>
              </a:ext>
            </a:extLst>
          </p:cNvPr>
          <p:cNvSpPr/>
          <p:nvPr/>
        </p:nvSpPr>
        <p:spPr>
          <a:xfrm>
            <a:off x="5019602" y="4466253"/>
            <a:ext cx="6616387" cy="4572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mj-lt"/>
              </a:rPr>
              <a:t>Student leaves a public high school to be homeschooled</a:t>
            </a:r>
            <a:endParaRPr lang="en-US">
              <a:solidFill>
                <a:srgbClr val="104E72"/>
              </a:solidFill>
            </a:endParaRPr>
          </a:p>
        </p:txBody>
      </p:sp>
      <p:sp>
        <p:nvSpPr>
          <p:cNvPr id="9" name="Rectangle: Rounded Corners 8">
            <a:extLst>
              <a:ext uri="{FF2B5EF4-FFF2-40B4-BE49-F238E27FC236}">
                <a16:creationId xmlns:a16="http://schemas.microsoft.com/office/drawing/2014/main" id="{B4F8C2D6-F5BA-97A1-BE12-2DB8591EDEBE}"/>
              </a:ext>
            </a:extLst>
          </p:cNvPr>
          <p:cNvSpPr/>
          <p:nvPr/>
        </p:nvSpPr>
        <p:spPr>
          <a:xfrm>
            <a:off x="5019602" y="5027737"/>
            <a:ext cx="6616387" cy="4572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mj-lt"/>
              </a:rPr>
              <a:t>Student emigrates to another country</a:t>
            </a:r>
            <a:endParaRPr lang="en-US">
              <a:solidFill>
                <a:srgbClr val="104E72"/>
              </a:solidFill>
            </a:endParaRPr>
          </a:p>
        </p:txBody>
      </p:sp>
      <p:sp>
        <p:nvSpPr>
          <p:cNvPr id="10" name="Rectangle: Rounded Corners 9">
            <a:extLst>
              <a:ext uri="{FF2B5EF4-FFF2-40B4-BE49-F238E27FC236}">
                <a16:creationId xmlns:a16="http://schemas.microsoft.com/office/drawing/2014/main" id="{15858318-CAF5-6DA1-C6CB-DDE61729C2CE}"/>
              </a:ext>
            </a:extLst>
          </p:cNvPr>
          <p:cNvSpPr/>
          <p:nvPr/>
        </p:nvSpPr>
        <p:spPr>
          <a:xfrm>
            <a:off x="5019602" y="5589221"/>
            <a:ext cx="6616387" cy="45940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mj-lt"/>
              </a:rPr>
              <a:t>Death of a student</a:t>
            </a:r>
            <a:endParaRPr lang="en-US">
              <a:solidFill>
                <a:srgbClr val="104E72"/>
              </a:solidFill>
            </a:endParaRPr>
          </a:p>
        </p:txBody>
      </p:sp>
      <p:sp>
        <p:nvSpPr>
          <p:cNvPr id="11" name="Rectangle: Rounded Corners 10">
            <a:extLst>
              <a:ext uri="{FF2B5EF4-FFF2-40B4-BE49-F238E27FC236}">
                <a16:creationId xmlns:a16="http://schemas.microsoft.com/office/drawing/2014/main" id="{BD419385-1EFB-96C7-42AE-56EB5B6CB512}"/>
              </a:ext>
            </a:extLst>
          </p:cNvPr>
          <p:cNvSpPr/>
          <p:nvPr/>
        </p:nvSpPr>
        <p:spPr>
          <a:xfrm>
            <a:off x="5019602" y="2534069"/>
            <a:ext cx="6616387" cy="715256"/>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mj-lt"/>
              </a:rPr>
              <a:t>A student can only be removed from a cohort if the LEA has written confirmation of the following situations:</a:t>
            </a:r>
            <a:endParaRPr lang="en-US">
              <a:solidFill>
                <a:schemeClr val="bg1"/>
              </a:solidFill>
            </a:endParaRPr>
          </a:p>
        </p:txBody>
      </p:sp>
      <p:sp>
        <p:nvSpPr>
          <p:cNvPr id="12" name="Arrow: Right 11">
            <a:extLst>
              <a:ext uri="{FF2B5EF4-FFF2-40B4-BE49-F238E27FC236}">
                <a16:creationId xmlns:a16="http://schemas.microsoft.com/office/drawing/2014/main" id="{1E79718C-7166-2809-7129-D25E47BEA583}"/>
              </a:ext>
            </a:extLst>
          </p:cNvPr>
          <p:cNvSpPr/>
          <p:nvPr/>
        </p:nvSpPr>
        <p:spPr>
          <a:xfrm>
            <a:off x="3317969" y="4532334"/>
            <a:ext cx="1426867" cy="331006"/>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3C3FAE7-46CF-80FA-8CCF-734E596EBD83}"/>
              </a:ext>
            </a:extLst>
          </p:cNvPr>
          <p:cNvSpPr/>
          <p:nvPr/>
        </p:nvSpPr>
        <p:spPr>
          <a:xfrm>
            <a:off x="3329747" y="5090834"/>
            <a:ext cx="1426867" cy="331006"/>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C539D7F-2A59-F315-ABE7-A985558B53F7}"/>
              </a:ext>
            </a:extLst>
          </p:cNvPr>
          <p:cNvSpPr/>
          <p:nvPr/>
        </p:nvSpPr>
        <p:spPr>
          <a:xfrm>
            <a:off x="3314226" y="5649334"/>
            <a:ext cx="1426867" cy="331006"/>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ED6C8DA-B460-CCBD-3F6C-1ED90E685824}"/>
              </a:ext>
            </a:extLst>
          </p:cNvPr>
          <p:cNvSpPr/>
          <p:nvPr/>
        </p:nvSpPr>
        <p:spPr>
          <a:xfrm>
            <a:off x="835330" y="5214458"/>
            <a:ext cx="1565815" cy="797527"/>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04E72"/>
                </a:solidFill>
              </a:rPr>
              <a:t>Unverified Transfers</a:t>
            </a:r>
          </a:p>
        </p:txBody>
      </p:sp>
    </p:spTree>
    <p:extLst>
      <p:ext uri="{BB962C8B-B14F-4D97-AF65-F5344CB8AC3E}">
        <p14:creationId xmlns:p14="http://schemas.microsoft.com/office/powerpoint/2010/main" val="381870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Changing Cohorts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800">
                <a:solidFill>
                  <a:srgbClr val="000000"/>
                </a:solidFill>
                <a:latin typeface="+mj-lt"/>
              </a:rPr>
              <a:t>A student’s cohort year cannot be changed once it has been established. This includes:</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17</a:t>
            </a:fld>
            <a:endParaRPr lang="en-US"/>
          </a:p>
        </p:txBody>
      </p:sp>
      <p:sp>
        <p:nvSpPr>
          <p:cNvPr id="2" name="Rectangle: Rounded Corners 1">
            <a:extLst>
              <a:ext uri="{FF2B5EF4-FFF2-40B4-BE49-F238E27FC236}">
                <a16:creationId xmlns:a16="http://schemas.microsoft.com/office/drawing/2014/main" id="{E68F10A1-953C-1FEA-BBC8-498945E67C61}"/>
              </a:ext>
            </a:extLst>
          </p:cNvPr>
          <p:cNvSpPr/>
          <p:nvPr/>
        </p:nvSpPr>
        <p:spPr>
          <a:xfrm>
            <a:off x="1990329" y="2484455"/>
            <a:ext cx="3908808" cy="944545"/>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Students who graduate early</a:t>
            </a:r>
          </a:p>
        </p:txBody>
      </p:sp>
      <p:sp>
        <p:nvSpPr>
          <p:cNvPr id="3" name="Rectangle: Rounded Corners 2">
            <a:extLst>
              <a:ext uri="{FF2B5EF4-FFF2-40B4-BE49-F238E27FC236}">
                <a16:creationId xmlns:a16="http://schemas.microsoft.com/office/drawing/2014/main" id="{2C4EA2D9-3B15-694C-8391-D5CEF3CA8575}"/>
              </a:ext>
            </a:extLst>
          </p:cNvPr>
          <p:cNvSpPr/>
          <p:nvPr/>
        </p:nvSpPr>
        <p:spPr>
          <a:xfrm>
            <a:off x="1990329" y="3588311"/>
            <a:ext cx="3908808" cy="944545"/>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latin typeface="+mj-lt"/>
              </a:rPr>
              <a:t>Students with disabilities who are eligible to remain enrolled until age 21</a:t>
            </a:r>
            <a:endParaRPr lang="en-US">
              <a:solidFill>
                <a:schemeClr val="bg1"/>
              </a:solidFill>
            </a:endParaRPr>
          </a:p>
        </p:txBody>
      </p:sp>
      <p:sp>
        <p:nvSpPr>
          <p:cNvPr id="4" name="Rectangle: Rounded Corners 3">
            <a:extLst>
              <a:ext uri="{FF2B5EF4-FFF2-40B4-BE49-F238E27FC236}">
                <a16:creationId xmlns:a16="http://schemas.microsoft.com/office/drawing/2014/main" id="{C17A08D7-5676-417A-40E6-B8FD99B72A46}"/>
              </a:ext>
            </a:extLst>
          </p:cNvPr>
          <p:cNvSpPr/>
          <p:nvPr/>
        </p:nvSpPr>
        <p:spPr>
          <a:xfrm>
            <a:off x="1990329" y="4692167"/>
            <a:ext cx="3908808" cy="944545"/>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latin typeface="+mj-lt"/>
              </a:rPr>
              <a:t>Students transferring between schools or districts</a:t>
            </a:r>
            <a:endParaRPr lang="en-US">
              <a:solidFill>
                <a:schemeClr val="bg1"/>
              </a:solidFill>
            </a:endParaRPr>
          </a:p>
        </p:txBody>
      </p:sp>
      <p:sp>
        <p:nvSpPr>
          <p:cNvPr id="9" name="Rectangle: Rounded Corners 8">
            <a:extLst>
              <a:ext uri="{FF2B5EF4-FFF2-40B4-BE49-F238E27FC236}">
                <a16:creationId xmlns:a16="http://schemas.microsoft.com/office/drawing/2014/main" id="{F1E69D48-A299-5299-1EB7-58C361800D45}"/>
              </a:ext>
            </a:extLst>
          </p:cNvPr>
          <p:cNvSpPr/>
          <p:nvPr/>
        </p:nvSpPr>
        <p:spPr>
          <a:xfrm>
            <a:off x="6096000" y="3608407"/>
            <a:ext cx="3908808" cy="9445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latin typeface="+mj-lt"/>
              </a:rPr>
              <a:t>Students who drop out of school and later re-enroll in high school</a:t>
            </a:r>
            <a:endParaRPr lang="en-US"/>
          </a:p>
        </p:txBody>
      </p:sp>
      <p:sp>
        <p:nvSpPr>
          <p:cNvPr id="10" name="Rectangle: Rounded Corners 9">
            <a:extLst>
              <a:ext uri="{FF2B5EF4-FFF2-40B4-BE49-F238E27FC236}">
                <a16:creationId xmlns:a16="http://schemas.microsoft.com/office/drawing/2014/main" id="{AD489C70-A2E8-865C-B562-B3AE2B7C25FE}"/>
              </a:ext>
            </a:extLst>
          </p:cNvPr>
          <p:cNvSpPr/>
          <p:nvPr/>
        </p:nvSpPr>
        <p:spPr>
          <a:xfrm>
            <a:off x="6096000" y="4692167"/>
            <a:ext cx="3908808" cy="9445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latin typeface="+mj-lt"/>
              </a:rPr>
              <a:t>Students who drop out of school and later re-enroll in high school</a:t>
            </a:r>
            <a:endParaRPr lang="en-US"/>
          </a:p>
        </p:txBody>
      </p:sp>
      <p:sp>
        <p:nvSpPr>
          <p:cNvPr id="11" name="Rectangle: Rounded Corners 10">
            <a:extLst>
              <a:ext uri="{FF2B5EF4-FFF2-40B4-BE49-F238E27FC236}">
                <a16:creationId xmlns:a16="http://schemas.microsoft.com/office/drawing/2014/main" id="{253FEFE0-111C-CE52-8B86-97664158D12C}"/>
              </a:ext>
            </a:extLst>
          </p:cNvPr>
          <p:cNvSpPr/>
          <p:nvPr/>
        </p:nvSpPr>
        <p:spPr>
          <a:xfrm>
            <a:off x="6096000" y="3588310"/>
            <a:ext cx="3908808" cy="944545"/>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latin typeface="+mj-lt"/>
              </a:rPr>
              <a:t>Students who drop out of school and later re-enroll in high school</a:t>
            </a:r>
            <a:endParaRPr lang="en-US">
              <a:solidFill>
                <a:schemeClr val="bg1"/>
              </a:solidFill>
            </a:endParaRPr>
          </a:p>
        </p:txBody>
      </p:sp>
      <p:sp>
        <p:nvSpPr>
          <p:cNvPr id="12" name="Rectangle: Rounded Corners 11">
            <a:extLst>
              <a:ext uri="{FF2B5EF4-FFF2-40B4-BE49-F238E27FC236}">
                <a16:creationId xmlns:a16="http://schemas.microsoft.com/office/drawing/2014/main" id="{D928DACB-8176-B6AE-3925-DF702D799451}"/>
              </a:ext>
            </a:extLst>
          </p:cNvPr>
          <p:cNvSpPr/>
          <p:nvPr/>
        </p:nvSpPr>
        <p:spPr>
          <a:xfrm>
            <a:off x="6096000" y="4672070"/>
            <a:ext cx="3908808" cy="944545"/>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latin typeface="+mj-lt"/>
              </a:rPr>
              <a:t>Students entering high school after grade 9</a:t>
            </a:r>
            <a:endParaRPr lang="en-US">
              <a:solidFill>
                <a:schemeClr val="bg1"/>
              </a:solidFill>
            </a:endParaRPr>
          </a:p>
        </p:txBody>
      </p:sp>
      <p:sp>
        <p:nvSpPr>
          <p:cNvPr id="14" name="Rectangle: Rounded Corners 13">
            <a:extLst>
              <a:ext uri="{FF2B5EF4-FFF2-40B4-BE49-F238E27FC236}">
                <a16:creationId xmlns:a16="http://schemas.microsoft.com/office/drawing/2014/main" id="{713721A2-14F1-9009-E950-D2FB3271ECE8}"/>
              </a:ext>
            </a:extLst>
          </p:cNvPr>
          <p:cNvSpPr/>
          <p:nvPr/>
        </p:nvSpPr>
        <p:spPr>
          <a:xfrm>
            <a:off x="6096000" y="2484455"/>
            <a:ext cx="3908808" cy="944545"/>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Students who are retained in high school</a:t>
            </a:r>
          </a:p>
        </p:txBody>
      </p:sp>
    </p:spTree>
    <p:extLst>
      <p:ext uri="{BB962C8B-B14F-4D97-AF65-F5344CB8AC3E}">
        <p14:creationId xmlns:p14="http://schemas.microsoft.com/office/powerpoint/2010/main" val="6595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348C2-EAB9-5426-A220-6AD417D550B3}"/>
              </a:ext>
            </a:extLst>
          </p:cNvPr>
          <p:cNvSpPr>
            <a:spLocks noGrp="1"/>
          </p:cNvSpPr>
          <p:nvPr>
            <p:ph type="title"/>
          </p:nvPr>
        </p:nvSpPr>
        <p:spPr>
          <a:xfrm>
            <a:off x="0" y="3429000"/>
            <a:ext cx="12192000" cy="2726386"/>
          </a:xfrm>
        </p:spPr>
        <p:txBody>
          <a:bodyPr/>
          <a:lstStyle/>
          <a:p>
            <a:r>
              <a:rPr lang="en-US"/>
              <a:t>Calculating Graduation Rates</a:t>
            </a:r>
          </a:p>
        </p:txBody>
      </p:sp>
      <p:sp>
        <p:nvSpPr>
          <p:cNvPr id="5" name="Slide Number Placeholder 4">
            <a:extLst>
              <a:ext uri="{FF2B5EF4-FFF2-40B4-BE49-F238E27FC236}">
                <a16:creationId xmlns:a16="http://schemas.microsoft.com/office/drawing/2014/main" id="{08F230CA-E894-47CA-1946-73D3BC866288}"/>
              </a:ext>
            </a:extLst>
          </p:cNvPr>
          <p:cNvSpPr>
            <a:spLocks noGrp="1"/>
          </p:cNvSpPr>
          <p:nvPr>
            <p:ph type="sldNum" sz="quarter" idx="12"/>
          </p:nvPr>
        </p:nvSpPr>
        <p:spPr>
          <a:xfrm>
            <a:off x="11249025" y="6284957"/>
            <a:ext cx="2743200" cy="365125"/>
          </a:xfrm>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233764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Graduates</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19</a:t>
            </a:fld>
            <a:endParaRPr lang="en-US"/>
          </a:p>
        </p:txBody>
      </p:sp>
      <p:pic>
        <p:nvPicPr>
          <p:cNvPr id="3" name="Graphic 2" descr="Graduation cap with solid fill">
            <a:extLst>
              <a:ext uri="{FF2B5EF4-FFF2-40B4-BE49-F238E27FC236}">
                <a16:creationId xmlns:a16="http://schemas.microsoft.com/office/drawing/2014/main" id="{B63F93CF-A0C4-AB48-53D2-808FAAC34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252" y="1215011"/>
            <a:ext cx="2583265" cy="2583265"/>
          </a:xfrm>
          <a:prstGeom prst="rect">
            <a:avLst/>
          </a:prstGeom>
        </p:spPr>
      </p:pic>
      <p:sp>
        <p:nvSpPr>
          <p:cNvPr id="8" name="Arrow: Right 7">
            <a:extLst>
              <a:ext uri="{FF2B5EF4-FFF2-40B4-BE49-F238E27FC236}">
                <a16:creationId xmlns:a16="http://schemas.microsoft.com/office/drawing/2014/main" id="{3F22EA8A-F9DB-D681-6C9B-01B2BB741801}"/>
              </a:ext>
            </a:extLst>
          </p:cNvPr>
          <p:cNvSpPr/>
          <p:nvPr/>
        </p:nvSpPr>
        <p:spPr>
          <a:xfrm>
            <a:off x="3826220" y="2277856"/>
            <a:ext cx="1574459" cy="457573"/>
          </a:xfrm>
          <a:prstGeom prst="rightArrow">
            <a:avLst/>
          </a:prstGeom>
          <a:solidFill>
            <a:srgbClr val="FCB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AEE5C7-9023-4682-A78C-4E88DBB11EFE}"/>
              </a:ext>
            </a:extLst>
          </p:cNvPr>
          <p:cNvSpPr txBox="1"/>
          <p:nvPr/>
        </p:nvSpPr>
        <p:spPr>
          <a:xfrm>
            <a:off x="5898380" y="1503984"/>
            <a:ext cx="5667271" cy="2308324"/>
          </a:xfrm>
          <a:prstGeom prst="rect">
            <a:avLst/>
          </a:prstGeom>
          <a:noFill/>
        </p:spPr>
        <p:txBody>
          <a:bodyPr wrap="square" rtlCol="0">
            <a:spAutoFit/>
          </a:bodyPr>
          <a:lstStyle/>
          <a:p>
            <a:r>
              <a:rPr lang="en-US" sz="2000">
                <a:solidFill>
                  <a:srgbClr val="000000"/>
                </a:solidFill>
                <a:latin typeface="+mj-lt"/>
              </a:rPr>
              <a:t>In New Jersey, a student is considered a </a:t>
            </a:r>
            <a:r>
              <a:rPr lang="en-US" sz="2000" b="1">
                <a:solidFill>
                  <a:srgbClr val="000000"/>
                </a:solidFill>
                <a:latin typeface="+mj-lt"/>
              </a:rPr>
              <a:t>graduate</a:t>
            </a:r>
            <a:r>
              <a:rPr lang="en-US" sz="2000">
                <a:solidFill>
                  <a:srgbClr val="000000"/>
                </a:solidFill>
                <a:latin typeface="+mj-lt"/>
              </a:rPr>
              <a:t> when they receive a state-endorsed diploma.</a:t>
            </a:r>
          </a:p>
          <a:p>
            <a:endParaRPr lang="en-US" sz="2000">
              <a:solidFill>
                <a:srgbClr val="000000"/>
              </a:solidFill>
              <a:latin typeface="+mj-lt"/>
            </a:endParaRPr>
          </a:p>
          <a:p>
            <a:r>
              <a:rPr lang="en-US" sz="2000">
                <a:solidFill>
                  <a:srgbClr val="000000"/>
                </a:solidFill>
                <a:latin typeface="+mj-lt"/>
              </a:rPr>
              <a:t>This includes students with disabilities whose IEPs include modifications or exemptions to the graduation requirements.</a:t>
            </a:r>
          </a:p>
        </p:txBody>
      </p:sp>
      <p:pic>
        <p:nvPicPr>
          <p:cNvPr id="13" name="Graphic 12" descr="Diploma with solid fill">
            <a:extLst>
              <a:ext uri="{FF2B5EF4-FFF2-40B4-BE49-F238E27FC236}">
                <a16:creationId xmlns:a16="http://schemas.microsoft.com/office/drawing/2014/main" id="{D32C37FB-BB0E-9EE1-2CFA-F9553DE367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0690" y="4010096"/>
            <a:ext cx="1912388" cy="1912388"/>
          </a:xfrm>
          <a:prstGeom prst="rect">
            <a:avLst/>
          </a:prstGeom>
        </p:spPr>
      </p:pic>
      <p:sp>
        <p:nvSpPr>
          <p:cNvPr id="14" name="Arrow: Right 13">
            <a:extLst>
              <a:ext uri="{FF2B5EF4-FFF2-40B4-BE49-F238E27FC236}">
                <a16:creationId xmlns:a16="http://schemas.microsoft.com/office/drawing/2014/main" id="{1462EEA3-D412-F40D-51CF-45E3B4F42F1F}"/>
              </a:ext>
            </a:extLst>
          </p:cNvPr>
          <p:cNvSpPr/>
          <p:nvPr/>
        </p:nvSpPr>
        <p:spPr>
          <a:xfrm>
            <a:off x="3826219" y="4737504"/>
            <a:ext cx="1574459" cy="457573"/>
          </a:xfrm>
          <a:prstGeom prst="rightArrow">
            <a:avLst/>
          </a:prstGeom>
          <a:solidFill>
            <a:srgbClr val="FCB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325604-04E8-25B3-053F-2496E060BF79}"/>
              </a:ext>
            </a:extLst>
          </p:cNvPr>
          <p:cNvSpPr txBox="1"/>
          <p:nvPr/>
        </p:nvSpPr>
        <p:spPr>
          <a:xfrm>
            <a:off x="5898381" y="4554941"/>
            <a:ext cx="5667271" cy="1015663"/>
          </a:xfrm>
          <a:prstGeom prst="rect">
            <a:avLst/>
          </a:prstGeom>
          <a:noFill/>
        </p:spPr>
        <p:txBody>
          <a:bodyPr wrap="square" rtlCol="0">
            <a:spAutoFit/>
          </a:bodyPr>
          <a:lstStyle/>
          <a:p>
            <a:pPr fontAlgn="base"/>
            <a:r>
              <a:rPr lang="en-US" sz="2000">
                <a:solidFill>
                  <a:srgbClr val="000000"/>
                </a:solidFill>
                <a:latin typeface="+mj-lt"/>
              </a:rPr>
              <a:t>Students who earn a state-issued diploma by passing a high school equivalency assessment are </a:t>
            </a:r>
            <a:r>
              <a:rPr lang="en-US" sz="2000" b="1">
                <a:solidFill>
                  <a:srgbClr val="000000"/>
                </a:solidFill>
                <a:latin typeface="+mj-lt"/>
              </a:rPr>
              <a:t>not counted as graduates</a:t>
            </a:r>
            <a:r>
              <a:rPr lang="en-US" sz="2000">
                <a:solidFill>
                  <a:srgbClr val="000000"/>
                </a:solidFill>
                <a:latin typeface="+mj-lt"/>
              </a:rPr>
              <a:t>.</a:t>
            </a:r>
          </a:p>
        </p:txBody>
      </p:sp>
    </p:spTree>
    <p:extLst>
      <p:ext uri="{BB962C8B-B14F-4D97-AF65-F5344CB8AC3E}">
        <p14:creationId xmlns:p14="http://schemas.microsoft.com/office/powerpoint/2010/main" val="235789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BE8C-1310-6C55-119D-BD3A81DA9D2C}"/>
              </a:ext>
            </a:extLst>
          </p:cNvPr>
          <p:cNvSpPr>
            <a:spLocks noGrp="1"/>
          </p:cNvSpPr>
          <p:nvPr>
            <p:ph type="title"/>
          </p:nvPr>
        </p:nvSpPr>
        <p:spPr>
          <a:xfrm>
            <a:off x="1236963" y="392350"/>
            <a:ext cx="10096959" cy="747579"/>
          </a:xfrm>
        </p:spPr>
        <p:txBody>
          <a:bodyPr/>
          <a:lstStyle/>
          <a:p>
            <a:r>
              <a:rPr lang="en-US" sz="4000">
                <a:latin typeface="Palatino Linotype"/>
              </a:rPr>
              <a:t>Please Review </a:t>
            </a:r>
            <a:endParaRPr lang="en-US" sz="4000"/>
          </a:p>
        </p:txBody>
      </p:sp>
      <p:sp>
        <p:nvSpPr>
          <p:cNvPr id="3" name="Subtitle 2">
            <a:extLst>
              <a:ext uri="{FF2B5EF4-FFF2-40B4-BE49-F238E27FC236}">
                <a16:creationId xmlns:a16="http://schemas.microsoft.com/office/drawing/2014/main" id="{9525B2DB-8047-252C-CC2C-21375F5FE02C}"/>
              </a:ext>
            </a:extLst>
          </p:cNvPr>
          <p:cNvSpPr>
            <a:spLocks noGrp="1"/>
          </p:cNvSpPr>
          <p:nvPr>
            <p:ph type="body" sz="quarter" idx="11"/>
          </p:nvPr>
        </p:nvSpPr>
        <p:spPr/>
        <p:txBody>
          <a:bodyPr vert="horz" lIns="91440" tIns="45720" rIns="822960" bIns="45720" rtlCol="0" anchor="t">
            <a:normAutofit/>
          </a:bodyPr>
          <a:lstStyle/>
          <a:p>
            <a:r>
              <a:rPr lang="en-US" sz="2000">
                <a:latin typeface="Palatino Linotype"/>
              </a:rPr>
              <a:t>The New Jersey Department of Education (NJDOE) may record audio, visuals, participants, and other information sent, verbalized, or utilized during business-related meetings. By joining this meeting, you automatically consent to such recordings. Any participant who prefers to participate via audio only should keep their camera disabled so only their audio will be captured. </a:t>
            </a:r>
            <a:endParaRPr lang="en-US" sz="2000"/>
          </a:p>
          <a:p>
            <a:r>
              <a:rPr lang="en-US" sz="2000" b="1">
                <a:latin typeface="Palatino Linotype"/>
              </a:rPr>
              <a:t>PLEASE NOTE:</a:t>
            </a:r>
            <a:r>
              <a:rPr lang="en-US" sz="2000">
                <a:latin typeface="Palatino Linotype"/>
              </a:rPr>
              <a:t> Under certain circumstances, audio/video recording may be restricted. Recording will be in accordance with all applicable federal, state, and local statutes, regulations, or ordinances. As we endeavor to offer a safe, collegial, and inclusive space for collaboration we respectfully request that no participant or third-party entity, on your behalf, record or transcribe today’s conversation. The NJDOE can provide a transcript of these proceedings, upon request. Screenshots, photography, or other copying of chat exchanges is prohibited unless permission is granted by the NJDOE and advance notice is provided to all participants.</a:t>
            </a:r>
            <a:endParaRPr lang="en-US" sz="2000"/>
          </a:p>
        </p:txBody>
      </p:sp>
    </p:spTree>
    <p:extLst>
      <p:ext uri="{BB962C8B-B14F-4D97-AF65-F5344CB8AC3E}">
        <p14:creationId xmlns:p14="http://schemas.microsoft.com/office/powerpoint/2010/main" val="42355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Graduates – Federal Requirements</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20</a:t>
            </a:fld>
            <a:endParaRPr lang="en-US"/>
          </a:p>
        </p:txBody>
      </p:sp>
      <p:pic>
        <p:nvPicPr>
          <p:cNvPr id="3" name="Graphic 2" descr="Graduation cap with solid fill">
            <a:extLst>
              <a:ext uri="{FF2B5EF4-FFF2-40B4-BE49-F238E27FC236}">
                <a16:creationId xmlns:a16="http://schemas.microsoft.com/office/drawing/2014/main" id="{B63F93CF-A0C4-AB48-53D2-808FAAC34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252" y="1215011"/>
            <a:ext cx="2583265" cy="2583265"/>
          </a:xfrm>
          <a:prstGeom prst="rect">
            <a:avLst/>
          </a:prstGeom>
        </p:spPr>
      </p:pic>
      <p:sp>
        <p:nvSpPr>
          <p:cNvPr id="8" name="Arrow: Right 7">
            <a:extLst>
              <a:ext uri="{FF2B5EF4-FFF2-40B4-BE49-F238E27FC236}">
                <a16:creationId xmlns:a16="http://schemas.microsoft.com/office/drawing/2014/main" id="{3F22EA8A-F9DB-D681-6C9B-01B2BB741801}"/>
              </a:ext>
            </a:extLst>
          </p:cNvPr>
          <p:cNvSpPr/>
          <p:nvPr/>
        </p:nvSpPr>
        <p:spPr>
          <a:xfrm>
            <a:off x="3687900" y="2277856"/>
            <a:ext cx="1037182" cy="457573"/>
          </a:xfrm>
          <a:prstGeom prst="rightArrow">
            <a:avLst/>
          </a:prstGeom>
          <a:solidFill>
            <a:srgbClr val="FCB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AEE5C7-9023-4682-A78C-4E88DBB11EFE}"/>
              </a:ext>
            </a:extLst>
          </p:cNvPr>
          <p:cNvSpPr txBox="1"/>
          <p:nvPr/>
        </p:nvSpPr>
        <p:spPr>
          <a:xfrm>
            <a:off x="5084466" y="1503984"/>
            <a:ext cx="6481185" cy="2323713"/>
          </a:xfrm>
          <a:prstGeom prst="rect">
            <a:avLst/>
          </a:prstGeom>
          <a:noFill/>
        </p:spPr>
        <p:txBody>
          <a:bodyPr wrap="square" rtlCol="0">
            <a:spAutoFit/>
          </a:bodyPr>
          <a:lstStyle/>
          <a:p>
            <a:pPr fontAlgn="base">
              <a:spcAft>
                <a:spcPts val="600"/>
              </a:spcAft>
            </a:pPr>
            <a:r>
              <a:rPr lang="en-US" sz="2000">
                <a:solidFill>
                  <a:srgbClr val="000000"/>
                </a:solidFill>
              </a:rPr>
              <a:t>For federal purposes, a student is considered a graduate if they have earned a “regular high school diploma” that is fully aligned with the State’s standards.</a:t>
            </a:r>
          </a:p>
          <a:p>
            <a:pPr fontAlgn="base"/>
            <a:r>
              <a:rPr lang="en-US" sz="2000">
                <a:solidFill>
                  <a:srgbClr val="000000"/>
                </a:solidFill>
              </a:rPr>
              <a:t>This means that students must earn a state-endorsed diploma and have met the state’s graduation assessment, course, and local attendance requirements.</a:t>
            </a:r>
          </a:p>
        </p:txBody>
      </p:sp>
      <p:sp>
        <p:nvSpPr>
          <p:cNvPr id="14" name="Arrow: Right 13">
            <a:extLst>
              <a:ext uri="{FF2B5EF4-FFF2-40B4-BE49-F238E27FC236}">
                <a16:creationId xmlns:a16="http://schemas.microsoft.com/office/drawing/2014/main" id="{1462EEA3-D412-F40D-51CF-45E3B4F42F1F}"/>
              </a:ext>
            </a:extLst>
          </p:cNvPr>
          <p:cNvSpPr/>
          <p:nvPr/>
        </p:nvSpPr>
        <p:spPr>
          <a:xfrm>
            <a:off x="3687901" y="4737504"/>
            <a:ext cx="1037182" cy="457573"/>
          </a:xfrm>
          <a:prstGeom prst="rightArrow">
            <a:avLst/>
          </a:prstGeom>
          <a:solidFill>
            <a:srgbClr val="FCB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325604-04E8-25B3-053F-2496E060BF79}"/>
              </a:ext>
            </a:extLst>
          </p:cNvPr>
          <p:cNvSpPr txBox="1"/>
          <p:nvPr/>
        </p:nvSpPr>
        <p:spPr>
          <a:xfrm>
            <a:off x="5084465" y="4150682"/>
            <a:ext cx="6481186" cy="1631216"/>
          </a:xfrm>
          <a:prstGeom prst="rect">
            <a:avLst/>
          </a:prstGeom>
          <a:noFill/>
        </p:spPr>
        <p:txBody>
          <a:bodyPr wrap="square" rtlCol="0">
            <a:spAutoFit/>
          </a:bodyPr>
          <a:lstStyle/>
          <a:p>
            <a:pPr fontAlgn="base"/>
            <a:r>
              <a:rPr lang="en-US" sz="2000">
                <a:solidFill>
                  <a:srgbClr val="000000"/>
                </a:solidFill>
              </a:rPr>
              <a:t>Students with disabilities who earn a state-endorsed diploma but did not meet some or all graduation requirements because of a modification or exemption in their IEPs cannot be counted as a graduate for federal purposes.</a:t>
            </a:r>
          </a:p>
        </p:txBody>
      </p:sp>
      <p:pic>
        <p:nvPicPr>
          <p:cNvPr id="2" name="Picture 1">
            <a:extLst>
              <a:ext uri="{FF2B5EF4-FFF2-40B4-BE49-F238E27FC236}">
                <a16:creationId xmlns:a16="http://schemas.microsoft.com/office/drawing/2014/main" id="{FAAFFFD8-8264-3030-6C86-FE77CE1A3998}"/>
              </a:ext>
            </a:extLst>
          </p:cNvPr>
          <p:cNvPicPr>
            <a:picLocks noChangeAspect="1"/>
          </p:cNvPicPr>
          <p:nvPr/>
        </p:nvPicPr>
        <p:blipFill>
          <a:blip r:embed="rId5"/>
          <a:stretch>
            <a:fillRect/>
          </a:stretch>
        </p:blipFill>
        <p:spPr>
          <a:xfrm>
            <a:off x="1673724" y="1914696"/>
            <a:ext cx="726320" cy="726320"/>
          </a:xfrm>
          <a:prstGeom prst="rect">
            <a:avLst/>
          </a:prstGeom>
        </p:spPr>
      </p:pic>
      <p:pic>
        <p:nvPicPr>
          <p:cNvPr id="4" name="Graphic 3" descr="Graduation cap with solid fill">
            <a:extLst>
              <a:ext uri="{FF2B5EF4-FFF2-40B4-BE49-F238E27FC236}">
                <a16:creationId xmlns:a16="http://schemas.microsoft.com/office/drawing/2014/main" id="{07C82B0D-84C2-9AAF-A8F7-A55FDAC885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252" y="3708677"/>
            <a:ext cx="2583265" cy="2583265"/>
          </a:xfrm>
          <a:prstGeom prst="rect">
            <a:avLst/>
          </a:prstGeom>
        </p:spPr>
      </p:pic>
      <p:pic>
        <p:nvPicPr>
          <p:cNvPr id="7" name="Picture 6">
            <a:extLst>
              <a:ext uri="{FF2B5EF4-FFF2-40B4-BE49-F238E27FC236}">
                <a16:creationId xmlns:a16="http://schemas.microsoft.com/office/drawing/2014/main" id="{B50CE54F-B542-80B5-EE9A-0FAF89ECB4F7}"/>
              </a:ext>
            </a:extLst>
          </p:cNvPr>
          <p:cNvPicPr>
            <a:picLocks noChangeAspect="1"/>
          </p:cNvPicPr>
          <p:nvPr/>
        </p:nvPicPr>
        <p:blipFill>
          <a:blip r:embed="rId5"/>
          <a:stretch>
            <a:fillRect/>
          </a:stretch>
        </p:blipFill>
        <p:spPr>
          <a:xfrm>
            <a:off x="1673724" y="4408362"/>
            <a:ext cx="726320" cy="726320"/>
          </a:xfrm>
          <a:prstGeom prst="rect">
            <a:avLst/>
          </a:prstGeom>
        </p:spPr>
      </p:pic>
      <p:sp>
        <p:nvSpPr>
          <p:cNvPr id="10" name="&quot;Not Allowed&quot; Symbol 9">
            <a:extLst>
              <a:ext uri="{FF2B5EF4-FFF2-40B4-BE49-F238E27FC236}">
                <a16:creationId xmlns:a16="http://schemas.microsoft.com/office/drawing/2014/main" id="{A46D04A4-50F5-7356-D285-413B466EC243}"/>
              </a:ext>
            </a:extLst>
          </p:cNvPr>
          <p:cNvSpPr/>
          <p:nvPr/>
        </p:nvSpPr>
        <p:spPr>
          <a:xfrm>
            <a:off x="745252" y="3826128"/>
            <a:ext cx="2583265" cy="2348361"/>
          </a:xfrm>
          <a:prstGeom prst="noSmoking">
            <a:avLst>
              <a:gd name="adj" fmla="val 6259"/>
            </a:avLst>
          </a:prstGeom>
          <a:solidFill>
            <a:srgbClr val="B345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52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State and Federal Calculations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Starting in 2021, the New Jersey Department of Education (NJDOE) began calculating two versions of the adjusted cohort graduation rate.</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21</a:t>
            </a:fld>
            <a:endParaRPr lang="en-US"/>
          </a:p>
        </p:txBody>
      </p:sp>
      <p:sp>
        <p:nvSpPr>
          <p:cNvPr id="8" name="Rectangle: Rounded Corners 7">
            <a:extLst>
              <a:ext uri="{FF2B5EF4-FFF2-40B4-BE49-F238E27FC236}">
                <a16:creationId xmlns:a16="http://schemas.microsoft.com/office/drawing/2014/main" id="{A3FD49C9-F674-C202-C2EB-994E64247749}"/>
              </a:ext>
            </a:extLst>
          </p:cNvPr>
          <p:cNvSpPr/>
          <p:nvPr/>
        </p:nvSpPr>
        <p:spPr>
          <a:xfrm>
            <a:off x="673240" y="2411604"/>
            <a:ext cx="2301072" cy="401935"/>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Calculation Version</a:t>
            </a:r>
          </a:p>
        </p:txBody>
      </p:sp>
      <p:sp>
        <p:nvSpPr>
          <p:cNvPr id="9" name="Rectangle: Rounded Corners 8">
            <a:extLst>
              <a:ext uri="{FF2B5EF4-FFF2-40B4-BE49-F238E27FC236}">
                <a16:creationId xmlns:a16="http://schemas.microsoft.com/office/drawing/2014/main" id="{5E1EC7B0-F7F7-0AA9-D4CC-CCE8C1262A11}"/>
              </a:ext>
            </a:extLst>
          </p:cNvPr>
          <p:cNvSpPr/>
          <p:nvPr/>
        </p:nvSpPr>
        <p:spPr>
          <a:xfrm>
            <a:off x="3396342" y="2411605"/>
            <a:ext cx="5365817" cy="401934"/>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Who is Included in Graduate Count</a:t>
            </a:r>
          </a:p>
        </p:txBody>
      </p:sp>
      <p:sp>
        <p:nvSpPr>
          <p:cNvPr id="10" name="Rectangle: Rounded Corners 9">
            <a:extLst>
              <a:ext uri="{FF2B5EF4-FFF2-40B4-BE49-F238E27FC236}">
                <a16:creationId xmlns:a16="http://schemas.microsoft.com/office/drawing/2014/main" id="{9B30D884-7433-DBEE-A8B8-6ECAF335FD39}"/>
              </a:ext>
            </a:extLst>
          </p:cNvPr>
          <p:cNvSpPr/>
          <p:nvPr/>
        </p:nvSpPr>
        <p:spPr>
          <a:xfrm>
            <a:off x="9184192" y="2411605"/>
            <a:ext cx="2334567" cy="401934"/>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How is it Used?</a:t>
            </a:r>
          </a:p>
        </p:txBody>
      </p:sp>
      <p:sp>
        <p:nvSpPr>
          <p:cNvPr id="12" name="Rectangle: Rounded Corners 11">
            <a:extLst>
              <a:ext uri="{FF2B5EF4-FFF2-40B4-BE49-F238E27FC236}">
                <a16:creationId xmlns:a16="http://schemas.microsoft.com/office/drawing/2014/main" id="{57290269-CF45-4A88-569E-9A7CE7100039}"/>
              </a:ext>
            </a:extLst>
          </p:cNvPr>
          <p:cNvSpPr/>
          <p:nvPr/>
        </p:nvSpPr>
        <p:spPr>
          <a:xfrm>
            <a:off x="673240" y="3024554"/>
            <a:ext cx="2301072" cy="70338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State Version</a:t>
            </a:r>
          </a:p>
        </p:txBody>
      </p:sp>
      <p:sp>
        <p:nvSpPr>
          <p:cNvPr id="13" name="Rectangle: Rounded Corners 12">
            <a:extLst>
              <a:ext uri="{FF2B5EF4-FFF2-40B4-BE49-F238E27FC236}">
                <a16:creationId xmlns:a16="http://schemas.microsoft.com/office/drawing/2014/main" id="{D5B97859-6225-0176-3D19-B62DF50E1451}"/>
              </a:ext>
            </a:extLst>
          </p:cNvPr>
          <p:cNvSpPr/>
          <p:nvPr/>
        </p:nvSpPr>
        <p:spPr>
          <a:xfrm>
            <a:off x="673240" y="4657377"/>
            <a:ext cx="2301072" cy="54261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Federal Version</a:t>
            </a:r>
          </a:p>
        </p:txBody>
      </p:sp>
      <p:sp>
        <p:nvSpPr>
          <p:cNvPr id="14" name="Rectangle: Rounded Corners 13">
            <a:extLst>
              <a:ext uri="{FF2B5EF4-FFF2-40B4-BE49-F238E27FC236}">
                <a16:creationId xmlns:a16="http://schemas.microsoft.com/office/drawing/2014/main" id="{B294AB0E-549A-3A30-2430-A3EC0D969648}"/>
              </a:ext>
            </a:extLst>
          </p:cNvPr>
          <p:cNvSpPr/>
          <p:nvPr/>
        </p:nvSpPr>
        <p:spPr>
          <a:xfrm>
            <a:off x="3396343" y="3022792"/>
            <a:ext cx="5365816" cy="70514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All students earning a state-endorsed diploma</a:t>
            </a:r>
          </a:p>
        </p:txBody>
      </p:sp>
      <p:sp>
        <p:nvSpPr>
          <p:cNvPr id="15" name="Rectangle: Rounded Corners 14">
            <a:extLst>
              <a:ext uri="{FF2B5EF4-FFF2-40B4-BE49-F238E27FC236}">
                <a16:creationId xmlns:a16="http://schemas.microsoft.com/office/drawing/2014/main" id="{C91A1D94-D0F3-69B2-D531-1388406B9E3A}"/>
              </a:ext>
            </a:extLst>
          </p:cNvPr>
          <p:cNvSpPr/>
          <p:nvPr/>
        </p:nvSpPr>
        <p:spPr>
          <a:xfrm>
            <a:off x="3396342" y="3958985"/>
            <a:ext cx="5365817" cy="1939397"/>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solidFill>
                  <a:srgbClr val="104E72"/>
                </a:solidFill>
              </a:rPr>
              <a:t>All students earning a state-endorsed diploma who have met graduation assessment, course, and attendance requirements.</a:t>
            </a:r>
          </a:p>
          <a:p>
            <a:pPr algn="ctr"/>
            <a:r>
              <a:rPr lang="en-US">
                <a:solidFill>
                  <a:srgbClr val="104E72"/>
                </a:solidFill>
              </a:rPr>
              <a:t>Does not include students with disabilities who did not meet some or all requirements because of a modification or exemption in their IEPs.</a:t>
            </a:r>
          </a:p>
        </p:txBody>
      </p:sp>
      <p:sp>
        <p:nvSpPr>
          <p:cNvPr id="16" name="Rectangle: Rounded Corners 15">
            <a:extLst>
              <a:ext uri="{FF2B5EF4-FFF2-40B4-BE49-F238E27FC236}">
                <a16:creationId xmlns:a16="http://schemas.microsoft.com/office/drawing/2014/main" id="{27BD3393-206E-E38D-BEC1-CC0D3F60D272}"/>
              </a:ext>
            </a:extLst>
          </p:cNvPr>
          <p:cNvSpPr/>
          <p:nvPr/>
        </p:nvSpPr>
        <p:spPr>
          <a:xfrm>
            <a:off x="9184192" y="3022792"/>
            <a:ext cx="2334567" cy="70514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State reporting and NJQSAC</a:t>
            </a:r>
          </a:p>
        </p:txBody>
      </p:sp>
      <p:sp>
        <p:nvSpPr>
          <p:cNvPr id="17" name="Rectangle: Rounded Corners 16">
            <a:extLst>
              <a:ext uri="{FF2B5EF4-FFF2-40B4-BE49-F238E27FC236}">
                <a16:creationId xmlns:a16="http://schemas.microsoft.com/office/drawing/2014/main" id="{740693FD-4ECD-6FA0-5851-3B5838095516}"/>
              </a:ext>
            </a:extLst>
          </p:cNvPr>
          <p:cNvSpPr/>
          <p:nvPr/>
        </p:nvSpPr>
        <p:spPr>
          <a:xfrm>
            <a:off x="9184189" y="4421275"/>
            <a:ext cx="2334567" cy="85998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Federal reporting and ESSA Accountability</a:t>
            </a:r>
          </a:p>
        </p:txBody>
      </p:sp>
      <p:cxnSp>
        <p:nvCxnSpPr>
          <p:cNvPr id="19" name="Straight Connector 18">
            <a:extLst>
              <a:ext uri="{FF2B5EF4-FFF2-40B4-BE49-F238E27FC236}">
                <a16:creationId xmlns:a16="http://schemas.microsoft.com/office/drawing/2014/main" id="{AFBE80B2-8D6C-50F7-AB99-67505792A1ED}"/>
              </a:ext>
            </a:extLst>
          </p:cNvPr>
          <p:cNvCxnSpPr>
            <a:cxnSpLocks/>
          </p:cNvCxnSpPr>
          <p:nvPr/>
        </p:nvCxnSpPr>
        <p:spPr>
          <a:xfrm>
            <a:off x="3135086" y="2411604"/>
            <a:ext cx="0" cy="3486778"/>
          </a:xfrm>
          <a:prstGeom prst="line">
            <a:avLst/>
          </a:prstGeom>
          <a:ln>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5747AF-8433-84DA-C29D-D7072A22494C}"/>
              </a:ext>
            </a:extLst>
          </p:cNvPr>
          <p:cNvCxnSpPr>
            <a:cxnSpLocks/>
          </p:cNvCxnSpPr>
          <p:nvPr/>
        </p:nvCxnSpPr>
        <p:spPr>
          <a:xfrm>
            <a:off x="8994949" y="2411604"/>
            <a:ext cx="0" cy="3486778"/>
          </a:xfrm>
          <a:prstGeom prst="line">
            <a:avLst/>
          </a:prstGeom>
          <a:ln>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33843B-7B20-57D1-3905-29438B82425F}"/>
              </a:ext>
            </a:extLst>
          </p:cNvPr>
          <p:cNvCxnSpPr>
            <a:cxnSpLocks/>
          </p:cNvCxnSpPr>
          <p:nvPr/>
        </p:nvCxnSpPr>
        <p:spPr>
          <a:xfrm>
            <a:off x="432079" y="3858567"/>
            <a:ext cx="11354637" cy="0"/>
          </a:xfrm>
          <a:prstGeom prst="line">
            <a:avLst/>
          </a:prstGeom>
          <a:ln>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1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Adjusted Cohort Graduation Rate</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The adjusted cohort graduation rate measures the percentage of the students who entered ninth grade at the same time (i.e., in the same cohort) who graduate high school by a certain point in time.</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22</a:t>
            </a:fld>
            <a:endParaRPr lang="en-US"/>
          </a:p>
        </p:txBody>
      </p:sp>
      <p:sp>
        <p:nvSpPr>
          <p:cNvPr id="2" name="Rectangle: Rounded Corners 1">
            <a:extLst>
              <a:ext uri="{FF2B5EF4-FFF2-40B4-BE49-F238E27FC236}">
                <a16:creationId xmlns:a16="http://schemas.microsoft.com/office/drawing/2014/main" id="{97C36BE4-9270-1BFD-A538-8931A983BDCE}"/>
              </a:ext>
            </a:extLst>
          </p:cNvPr>
          <p:cNvSpPr/>
          <p:nvPr/>
        </p:nvSpPr>
        <p:spPr>
          <a:xfrm>
            <a:off x="532563" y="2944167"/>
            <a:ext cx="3466681"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Four-Year Adjusted Cohort Graduation Rate</a:t>
            </a:r>
          </a:p>
        </p:txBody>
      </p:sp>
      <p:sp>
        <p:nvSpPr>
          <p:cNvPr id="4" name="Arrow: Right 3">
            <a:extLst>
              <a:ext uri="{FF2B5EF4-FFF2-40B4-BE49-F238E27FC236}">
                <a16:creationId xmlns:a16="http://schemas.microsoft.com/office/drawing/2014/main" id="{5DD91C57-DB0E-A11A-8F42-109E5ECA071E}"/>
              </a:ext>
            </a:extLst>
          </p:cNvPr>
          <p:cNvSpPr/>
          <p:nvPr/>
        </p:nvSpPr>
        <p:spPr>
          <a:xfrm>
            <a:off x="4283730" y="3107265"/>
            <a:ext cx="1092137"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EC5CBD-A59A-6E00-8FF9-5299647F415A}"/>
              </a:ext>
            </a:extLst>
          </p:cNvPr>
          <p:cNvSpPr/>
          <p:nvPr/>
        </p:nvSpPr>
        <p:spPr>
          <a:xfrm>
            <a:off x="5568461" y="2878852"/>
            <a:ext cx="5785339" cy="9144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Percentage of students in the adjusted cohort who graduate by the end of </a:t>
            </a:r>
            <a:r>
              <a:rPr lang="en-US" b="1">
                <a:solidFill>
                  <a:srgbClr val="104E72"/>
                </a:solidFill>
              </a:rPr>
              <a:t>four years</a:t>
            </a:r>
            <a:r>
              <a:rPr lang="en-US">
                <a:solidFill>
                  <a:srgbClr val="104E72"/>
                </a:solidFill>
              </a:rPr>
              <a:t>. This includes students who graduate in less than four years.</a:t>
            </a:r>
          </a:p>
        </p:txBody>
      </p:sp>
      <p:sp>
        <p:nvSpPr>
          <p:cNvPr id="9" name="Arrow: Right 8">
            <a:extLst>
              <a:ext uri="{FF2B5EF4-FFF2-40B4-BE49-F238E27FC236}">
                <a16:creationId xmlns:a16="http://schemas.microsoft.com/office/drawing/2014/main" id="{4B57D920-7951-B42D-1FF9-D7B89432DCCA}"/>
              </a:ext>
            </a:extLst>
          </p:cNvPr>
          <p:cNvSpPr/>
          <p:nvPr/>
        </p:nvSpPr>
        <p:spPr>
          <a:xfrm>
            <a:off x="4283730" y="4254536"/>
            <a:ext cx="1092137"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1CA8DFA-9E4D-C1C7-0CFF-38900E355248}"/>
              </a:ext>
            </a:extLst>
          </p:cNvPr>
          <p:cNvSpPr/>
          <p:nvPr/>
        </p:nvSpPr>
        <p:spPr>
          <a:xfrm>
            <a:off x="5568461" y="4026122"/>
            <a:ext cx="5785339" cy="91440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Percentage of students in the adjusted cohort who graduate by the end of </a:t>
            </a:r>
            <a:r>
              <a:rPr lang="en-US" b="1">
                <a:solidFill>
                  <a:srgbClr val="104E72"/>
                </a:solidFill>
              </a:rPr>
              <a:t>five years</a:t>
            </a:r>
            <a:r>
              <a:rPr lang="en-US">
                <a:solidFill>
                  <a:srgbClr val="104E72"/>
                </a:solidFill>
              </a:rPr>
              <a:t>. This includes students who graduate in four years or less.</a:t>
            </a:r>
          </a:p>
        </p:txBody>
      </p:sp>
      <p:sp>
        <p:nvSpPr>
          <p:cNvPr id="13" name="Rectangle: Rounded Corners 12">
            <a:extLst>
              <a:ext uri="{FF2B5EF4-FFF2-40B4-BE49-F238E27FC236}">
                <a16:creationId xmlns:a16="http://schemas.microsoft.com/office/drawing/2014/main" id="{72524B34-EA38-BBDE-8C18-4A9E9964F6A1}"/>
              </a:ext>
            </a:extLst>
          </p:cNvPr>
          <p:cNvSpPr/>
          <p:nvPr/>
        </p:nvSpPr>
        <p:spPr>
          <a:xfrm>
            <a:off x="532561" y="4091438"/>
            <a:ext cx="3466681" cy="78377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Five-Year Adjusted Cohort Graduation Rate</a:t>
            </a:r>
          </a:p>
        </p:txBody>
      </p:sp>
      <p:sp>
        <p:nvSpPr>
          <p:cNvPr id="14" name="Rectangle: Rounded Corners 13">
            <a:extLst>
              <a:ext uri="{FF2B5EF4-FFF2-40B4-BE49-F238E27FC236}">
                <a16:creationId xmlns:a16="http://schemas.microsoft.com/office/drawing/2014/main" id="{354BB399-0DB0-C4A2-B7B1-C6E619CA537D}"/>
              </a:ext>
            </a:extLst>
          </p:cNvPr>
          <p:cNvSpPr/>
          <p:nvPr/>
        </p:nvSpPr>
        <p:spPr>
          <a:xfrm>
            <a:off x="532560" y="5238709"/>
            <a:ext cx="3466681" cy="78377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Six-Year Adjusted Cohort Graduation Rate</a:t>
            </a:r>
          </a:p>
        </p:txBody>
      </p:sp>
      <p:sp>
        <p:nvSpPr>
          <p:cNvPr id="15" name="Arrow: Right 14">
            <a:extLst>
              <a:ext uri="{FF2B5EF4-FFF2-40B4-BE49-F238E27FC236}">
                <a16:creationId xmlns:a16="http://schemas.microsoft.com/office/drawing/2014/main" id="{83A7E72C-E383-5E10-F0E9-5BA691A6AEA9}"/>
              </a:ext>
            </a:extLst>
          </p:cNvPr>
          <p:cNvSpPr/>
          <p:nvPr/>
        </p:nvSpPr>
        <p:spPr>
          <a:xfrm>
            <a:off x="4283729" y="5413613"/>
            <a:ext cx="1092137"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C5462D3-5188-733A-1A02-7FEF578927D0}"/>
              </a:ext>
            </a:extLst>
          </p:cNvPr>
          <p:cNvSpPr/>
          <p:nvPr/>
        </p:nvSpPr>
        <p:spPr>
          <a:xfrm>
            <a:off x="5568460" y="5171236"/>
            <a:ext cx="5785339" cy="9144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Percentage of students in the adjusted cohort who graduate by the end of </a:t>
            </a:r>
            <a:r>
              <a:rPr lang="en-US" b="1">
                <a:solidFill>
                  <a:srgbClr val="104E72"/>
                </a:solidFill>
              </a:rPr>
              <a:t>six years</a:t>
            </a:r>
            <a:r>
              <a:rPr lang="en-US">
                <a:solidFill>
                  <a:srgbClr val="104E72"/>
                </a:solidFill>
              </a:rPr>
              <a:t>. This includes students who graduate in five years or less.</a:t>
            </a:r>
          </a:p>
        </p:txBody>
      </p:sp>
    </p:spTree>
    <p:extLst>
      <p:ext uri="{BB962C8B-B14F-4D97-AF65-F5344CB8AC3E}">
        <p14:creationId xmlns:p14="http://schemas.microsoft.com/office/powerpoint/2010/main" val="320842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Adjusted Cohort Graduation Rate</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The adjusted cohort graduation rate measures the percentage of the students who entered ninth grade at the same time (i.e., in the same cohort) who graduate high school by a certain point in time.</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23</a:t>
            </a:fld>
            <a:endParaRPr lang="en-US"/>
          </a:p>
        </p:txBody>
      </p:sp>
      <p:sp>
        <p:nvSpPr>
          <p:cNvPr id="2" name="Rectangle: Rounded Corners 1">
            <a:extLst>
              <a:ext uri="{FF2B5EF4-FFF2-40B4-BE49-F238E27FC236}">
                <a16:creationId xmlns:a16="http://schemas.microsoft.com/office/drawing/2014/main" id="{97C36BE4-9270-1BFD-A538-8931A983BDCE}"/>
              </a:ext>
            </a:extLst>
          </p:cNvPr>
          <p:cNvSpPr/>
          <p:nvPr/>
        </p:nvSpPr>
        <p:spPr>
          <a:xfrm>
            <a:off x="532563" y="2944167"/>
            <a:ext cx="3466681"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Four-Year Adjusted Cohort Graduation Rate</a:t>
            </a:r>
          </a:p>
        </p:txBody>
      </p:sp>
      <p:sp>
        <p:nvSpPr>
          <p:cNvPr id="13" name="Rectangle: Rounded Corners 12">
            <a:extLst>
              <a:ext uri="{FF2B5EF4-FFF2-40B4-BE49-F238E27FC236}">
                <a16:creationId xmlns:a16="http://schemas.microsoft.com/office/drawing/2014/main" id="{72524B34-EA38-BBDE-8C18-4A9E9964F6A1}"/>
              </a:ext>
            </a:extLst>
          </p:cNvPr>
          <p:cNvSpPr/>
          <p:nvPr/>
        </p:nvSpPr>
        <p:spPr>
          <a:xfrm>
            <a:off x="532561" y="4091438"/>
            <a:ext cx="3466681" cy="78377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Five-Year Adjusted Cohort Graduation Rate</a:t>
            </a:r>
          </a:p>
        </p:txBody>
      </p:sp>
      <p:sp>
        <p:nvSpPr>
          <p:cNvPr id="14" name="Rectangle: Rounded Corners 13">
            <a:extLst>
              <a:ext uri="{FF2B5EF4-FFF2-40B4-BE49-F238E27FC236}">
                <a16:creationId xmlns:a16="http://schemas.microsoft.com/office/drawing/2014/main" id="{354BB399-0DB0-C4A2-B7B1-C6E619CA537D}"/>
              </a:ext>
            </a:extLst>
          </p:cNvPr>
          <p:cNvSpPr/>
          <p:nvPr/>
        </p:nvSpPr>
        <p:spPr>
          <a:xfrm>
            <a:off x="532560" y="5238709"/>
            <a:ext cx="3466681" cy="78377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Six-Year Adjusted Cohort Graduation Rate</a:t>
            </a:r>
          </a:p>
        </p:txBody>
      </p:sp>
      <p:sp>
        <p:nvSpPr>
          <p:cNvPr id="3" name="Equals 2">
            <a:extLst>
              <a:ext uri="{FF2B5EF4-FFF2-40B4-BE49-F238E27FC236}">
                <a16:creationId xmlns:a16="http://schemas.microsoft.com/office/drawing/2014/main" id="{EFAAD42E-6229-FC39-B4CB-EA30F7D49B4B}"/>
              </a:ext>
            </a:extLst>
          </p:cNvPr>
          <p:cNvSpPr/>
          <p:nvPr/>
        </p:nvSpPr>
        <p:spPr>
          <a:xfrm>
            <a:off x="4371033" y="3094892"/>
            <a:ext cx="974690" cy="482321"/>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Equals 10">
            <a:extLst>
              <a:ext uri="{FF2B5EF4-FFF2-40B4-BE49-F238E27FC236}">
                <a16:creationId xmlns:a16="http://schemas.microsoft.com/office/drawing/2014/main" id="{DAF2200A-DB0E-6D97-BA29-B0225C51804E}"/>
              </a:ext>
            </a:extLst>
          </p:cNvPr>
          <p:cNvSpPr/>
          <p:nvPr/>
        </p:nvSpPr>
        <p:spPr>
          <a:xfrm>
            <a:off x="4371033" y="4242162"/>
            <a:ext cx="974690" cy="482321"/>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Equals 11">
            <a:extLst>
              <a:ext uri="{FF2B5EF4-FFF2-40B4-BE49-F238E27FC236}">
                <a16:creationId xmlns:a16="http://schemas.microsoft.com/office/drawing/2014/main" id="{113CE3D0-E30F-629F-0586-AEE46B1B68F4}"/>
              </a:ext>
            </a:extLst>
          </p:cNvPr>
          <p:cNvSpPr/>
          <p:nvPr/>
        </p:nvSpPr>
        <p:spPr>
          <a:xfrm>
            <a:off x="4371033" y="5389433"/>
            <a:ext cx="974690" cy="482321"/>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2453DDB4-61D9-C969-F561-C2A21019DA8C}"/>
              </a:ext>
            </a:extLst>
          </p:cNvPr>
          <p:cNvSpPr txBox="1"/>
          <p:nvPr/>
        </p:nvSpPr>
        <p:spPr>
          <a:xfrm>
            <a:off x="7355392" y="2917401"/>
            <a:ext cx="1891095" cy="369332"/>
          </a:xfrm>
          <a:prstGeom prst="rect">
            <a:avLst/>
          </a:prstGeom>
          <a:noFill/>
        </p:spPr>
        <p:txBody>
          <a:bodyPr wrap="none" rtlCol="0">
            <a:spAutoFit/>
          </a:bodyPr>
          <a:lstStyle/>
          <a:p>
            <a:r>
              <a:rPr lang="en-US"/>
              <a:t>4-year graduates</a:t>
            </a:r>
          </a:p>
        </p:txBody>
      </p:sp>
      <p:cxnSp>
        <p:nvCxnSpPr>
          <p:cNvPr id="19" name="Straight Connector 18">
            <a:extLst>
              <a:ext uri="{FF2B5EF4-FFF2-40B4-BE49-F238E27FC236}">
                <a16:creationId xmlns:a16="http://schemas.microsoft.com/office/drawing/2014/main" id="{952548CC-A55F-EA6B-8613-317AAC986186}"/>
              </a:ext>
            </a:extLst>
          </p:cNvPr>
          <p:cNvCxnSpPr>
            <a:cxnSpLocks/>
          </p:cNvCxnSpPr>
          <p:nvPr/>
        </p:nvCxnSpPr>
        <p:spPr>
          <a:xfrm>
            <a:off x="6151784" y="3336052"/>
            <a:ext cx="4119824" cy="0"/>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5A4629-A617-84D6-918E-E30E303AA7BB}"/>
              </a:ext>
            </a:extLst>
          </p:cNvPr>
          <p:cNvSpPr txBox="1"/>
          <p:nvPr/>
        </p:nvSpPr>
        <p:spPr>
          <a:xfrm>
            <a:off x="6330273" y="3407229"/>
            <a:ext cx="3941335" cy="369332"/>
          </a:xfrm>
          <a:prstGeom prst="rect">
            <a:avLst/>
          </a:prstGeom>
          <a:noFill/>
        </p:spPr>
        <p:txBody>
          <a:bodyPr wrap="none" rtlCol="0">
            <a:spAutoFit/>
          </a:bodyPr>
          <a:lstStyle/>
          <a:p>
            <a:r>
              <a:rPr lang="en-US"/>
              <a:t>Adjusted cohort at the end of 4 years</a:t>
            </a:r>
          </a:p>
        </p:txBody>
      </p:sp>
      <p:sp>
        <p:nvSpPr>
          <p:cNvPr id="21" name="TextBox 20">
            <a:extLst>
              <a:ext uri="{FF2B5EF4-FFF2-40B4-BE49-F238E27FC236}">
                <a16:creationId xmlns:a16="http://schemas.microsoft.com/office/drawing/2014/main" id="{4E782AE2-C057-A811-D624-C64A1701EF7F}"/>
              </a:ext>
            </a:extLst>
          </p:cNvPr>
          <p:cNvSpPr txBox="1"/>
          <p:nvPr/>
        </p:nvSpPr>
        <p:spPr>
          <a:xfrm>
            <a:off x="6933361" y="4049988"/>
            <a:ext cx="2755947" cy="369332"/>
          </a:xfrm>
          <a:prstGeom prst="rect">
            <a:avLst/>
          </a:prstGeom>
          <a:noFill/>
        </p:spPr>
        <p:txBody>
          <a:bodyPr wrap="none" rtlCol="0">
            <a:spAutoFit/>
          </a:bodyPr>
          <a:lstStyle/>
          <a:p>
            <a:r>
              <a:rPr lang="en-US"/>
              <a:t>4-year + 5-year graduates</a:t>
            </a:r>
          </a:p>
        </p:txBody>
      </p:sp>
      <p:cxnSp>
        <p:nvCxnSpPr>
          <p:cNvPr id="22" name="Straight Connector 21">
            <a:extLst>
              <a:ext uri="{FF2B5EF4-FFF2-40B4-BE49-F238E27FC236}">
                <a16:creationId xmlns:a16="http://schemas.microsoft.com/office/drawing/2014/main" id="{2DACAA88-3B63-7B8A-5E81-B0D687426D65}"/>
              </a:ext>
            </a:extLst>
          </p:cNvPr>
          <p:cNvCxnSpPr>
            <a:cxnSpLocks/>
          </p:cNvCxnSpPr>
          <p:nvPr/>
        </p:nvCxnSpPr>
        <p:spPr>
          <a:xfrm>
            <a:off x="6151784" y="4468640"/>
            <a:ext cx="4119824" cy="0"/>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16B460-D88A-DC8A-6C6C-1DE5FB97AA7C}"/>
              </a:ext>
            </a:extLst>
          </p:cNvPr>
          <p:cNvSpPr txBox="1"/>
          <p:nvPr/>
        </p:nvSpPr>
        <p:spPr>
          <a:xfrm>
            <a:off x="6330273" y="4539817"/>
            <a:ext cx="3941335" cy="369332"/>
          </a:xfrm>
          <a:prstGeom prst="rect">
            <a:avLst/>
          </a:prstGeom>
          <a:noFill/>
        </p:spPr>
        <p:txBody>
          <a:bodyPr wrap="none" rtlCol="0">
            <a:spAutoFit/>
          </a:bodyPr>
          <a:lstStyle/>
          <a:p>
            <a:r>
              <a:rPr lang="en-US"/>
              <a:t>Adjusted cohort at the end of 5 years</a:t>
            </a:r>
          </a:p>
        </p:txBody>
      </p:sp>
      <p:sp>
        <p:nvSpPr>
          <p:cNvPr id="24" name="TextBox 23">
            <a:extLst>
              <a:ext uri="{FF2B5EF4-FFF2-40B4-BE49-F238E27FC236}">
                <a16:creationId xmlns:a16="http://schemas.microsoft.com/office/drawing/2014/main" id="{4745CA69-E897-AFE8-2032-2D9EA78DA812}"/>
              </a:ext>
            </a:extLst>
          </p:cNvPr>
          <p:cNvSpPr txBox="1"/>
          <p:nvPr/>
        </p:nvSpPr>
        <p:spPr>
          <a:xfrm>
            <a:off x="6481186" y="5183255"/>
            <a:ext cx="3620799" cy="369332"/>
          </a:xfrm>
          <a:prstGeom prst="rect">
            <a:avLst/>
          </a:prstGeom>
          <a:noFill/>
        </p:spPr>
        <p:txBody>
          <a:bodyPr wrap="none" rtlCol="0">
            <a:spAutoFit/>
          </a:bodyPr>
          <a:lstStyle/>
          <a:p>
            <a:r>
              <a:rPr lang="en-US"/>
              <a:t>4-year + 5-year + 6-year graduates</a:t>
            </a:r>
          </a:p>
        </p:txBody>
      </p:sp>
      <p:cxnSp>
        <p:nvCxnSpPr>
          <p:cNvPr id="25" name="Straight Connector 24">
            <a:extLst>
              <a:ext uri="{FF2B5EF4-FFF2-40B4-BE49-F238E27FC236}">
                <a16:creationId xmlns:a16="http://schemas.microsoft.com/office/drawing/2014/main" id="{54C91CF2-28C5-0EA3-DB54-1DBEB57DE6A1}"/>
              </a:ext>
            </a:extLst>
          </p:cNvPr>
          <p:cNvCxnSpPr>
            <a:cxnSpLocks/>
          </p:cNvCxnSpPr>
          <p:nvPr/>
        </p:nvCxnSpPr>
        <p:spPr>
          <a:xfrm>
            <a:off x="6151784" y="5613265"/>
            <a:ext cx="4119824" cy="0"/>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49EAE59-B2C9-B396-C6CC-0C62FC6826DB}"/>
              </a:ext>
            </a:extLst>
          </p:cNvPr>
          <p:cNvSpPr txBox="1"/>
          <p:nvPr/>
        </p:nvSpPr>
        <p:spPr>
          <a:xfrm>
            <a:off x="6330273" y="5684442"/>
            <a:ext cx="3941335" cy="369332"/>
          </a:xfrm>
          <a:prstGeom prst="rect">
            <a:avLst/>
          </a:prstGeom>
          <a:noFill/>
        </p:spPr>
        <p:txBody>
          <a:bodyPr wrap="none" rtlCol="0">
            <a:spAutoFit/>
          </a:bodyPr>
          <a:lstStyle/>
          <a:p>
            <a:r>
              <a:rPr lang="en-US"/>
              <a:t>Adjusted cohort at the end of 6 years</a:t>
            </a:r>
          </a:p>
        </p:txBody>
      </p:sp>
    </p:spTree>
    <p:extLst>
      <p:ext uri="{BB962C8B-B14F-4D97-AF65-F5344CB8AC3E}">
        <p14:creationId xmlns:p14="http://schemas.microsoft.com/office/powerpoint/2010/main" val="211596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Graduation Dates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Any student who graduates between September 1 and August 31 of a given school year will be counted in the graduation rate for that year.</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24</a:t>
            </a:fld>
            <a:endParaRPr lang="en-US"/>
          </a:p>
        </p:txBody>
      </p:sp>
      <p:sp>
        <p:nvSpPr>
          <p:cNvPr id="2" name="Rectangle 1">
            <a:extLst>
              <a:ext uri="{FF2B5EF4-FFF2-40B4-BE49-F238E27FC236}">
                <a16:creationId xmlns:a16="http://schemas.microsoft.com/office/drawing/2014/main" id="{4B7F8242-FAD9-119C-9BF4-870C26DB96DD}"/>
              </a:ext>
            </a:extLst>
          </p:cNvPr>
          <p:cNvSpPr/>
          <p:nvPr/>
        </p:nvSpPr>
        <p:spPr>
          <a:xfrm>
            <a:off x="452176"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Sep.</a:t>
            </a:r>
          </a:p>
        </p:txBody>
      </p:sp>
      <p:sp>
        <p:nvSpPr>
          <p:cNvPr id="9" name="Rectangle 8">
            <a:extLst>
              <a:ext uri="{FF2B5EF4-FFF2-40B4-BE49-F238E27FC236}">
                <a16:creationId xmlns:a16="http://schemas.microsoft.com/office/drawing/2014/main" id="{CE7462A1-0C65-E91E-D10B-34CAE57BCBC9}"/>
              </a:ext>
            </a:extLst>
          </p:cNvPr>
          <p:cNvSpPr/>
          <p:nvPr/>
        </p:nvSpPr>
        <p:spPr>
          <a:xfrm>
            <a:off x="1256841"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Oct.</a:t>
            </a:r>
          </a:p>
        </p:txBody>
      </p:sp>
      <p:sp>
        <p:nvSpPr>
          <p:cNvPr id="10" name="Rectangle 9">
            <a:extLst>
              <a:ext uri="{FF2B5EF4-FFF2-40B4-BE49-F238E27FC236}">
                <a16:creationId xmlns:a16="http://schemas.microsoft.com/office/drawing/2014/main" id="{F62A8FD1-420D-9A7F-EE1E-D49E97A914BD}"/>
              </a:ext>
            </a:extLst>
          </p:cNvPr>
          <p:cNvSpPr/>
          <p:nvPr/>
        </p:nvSpPr>
        <p:spPr>
          <a:xfrm>
            <a:off x="2061507"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Nov.</a:t>
            </a:r>
          </a:p>
        </p:txBody>
      </p:sp>
      <p:sp>
        <p:nvSpPr>
          <p:cNvPr id="11" name="Rectangle 10">
            <a:extLst>
              <a:ext uri="{FF2B5EF4-FFF2-40B4-BE49-F238E27FC236}">
                <a16:creationId xmlns:a16="http://schemas.microsoft.com/office/drawing/2014/main" id="{C5C6A358-7755-6E70-ECF4-733F3494B5D7}"/>
              </a:ext>
            </a:extLst>
          </p:cNvPr>
          <p:cNvSpPr/>
          <p:nvPr/>
        </p:nvSpPr>
        <p:spPr>
          <a:xfrm>
            <a:off x="2866172"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Dec.</a:t>
            </a:r>
          </a:p>
        </p:txBody>
      </p:sp>
      <p:sp>
        <p:nvSpPr>
          <p:cNvPr id="12" name="Rectangle 11">
            <a:extLst>
              <a:ext uri="{FF2B5EF4-FFF2-40B4-BE49-F238E27FC236}">
                <a16:creationId xmlns:a16="http://schemas.microsoft.com/office/drawing/2014/main" id="{A6906113-C853-7A62-4109-49E789FF937C}"/>
              </a:ext>
            </a:extLst>
          </p:cNvPr>
          <p:cNvSpPr/>
          <p:nvPr/>
        </p:nvSpPr>
        <p:spPr>
          <a:xfrm>
            <a:off x="3670838"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Jan.</a:t>
            </a:r>
          </a:p>
        </p:txBody>
      </p:sp>
      <p:sp>
        <p:nvSpPr>
          <p:cNvPr id="13" name="Rectangle 12">
            <a:extLst>
              <a:ext uri="{FF2B5EF4-FFF2-40B4-BE49-F238E27FC236}">
                <a16:creationId xmlns:a16="http://schemas.microsoft.com/office/drawing/2014/main" id="{88359FC2-DDE8-F779-229A-C37810F8AD3C}"/>
              </a:ext>
            </a:extLst>
          </p:cNvPr>
          <p:cNvSpPr/>
          <p:nvPr/>
        </p:nvSpPr>
        <p:spPr>
          <a:xfrm>
            <a:off x="4475503"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Feb.</a:t>
            </a:r>
          </a:p>
        </p:txBody>
      </p:sp>
      <p:sp>
        <p:nvSpPr>
          <p:cNvPr id="14" name="Rectangle 13">
            <a:extLst>
              <a:ext uri="{FF2B5EF4-FFF2-40B4-BE49-F238E27FC236}">
                <a16:creationId xmlns:a16="http://schemas.microsoft.com/office/drawing/2014/main" id="{CECA4A3B-D907-A7F5-0ECE-76DB041986BD}"/>
              </a:ext>
            </a:extLst>
          </p:cNvPr>
          <p:cNvSpPr/>
          <p:nvPr/>
        </p:nvSpPr>
        <p:spPr>
          <a:xfrm>
            <a:off x="5280169"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Mar.</a:t>
            </a:r>
          </a:p>
        </p:txBody>
      </p:sp>
      <p:sp>
        <p:nvSpPr>
          <p:cNvPr id="15" name="Rectangle 14">
            <a:extLst>
              <a:ext uri="{FF2B5EF4-FFF2-40B4-BE49-F238E27FC236}">
                <a16:creationId xmlns:a16="http://schemas.microsoft.com/office/drawing/2014/main" id="{CCB761E6-165A-FD87-C33B-F5EBA5A762BE}"/>
              </a:ext>
            </a:extLst>
          </p:cNvPr>
          <p:cNvSpPr/>
          <p:nvPr/>
        </p:nvSpPr>
        <p:spPr>
          <a:xfrm>
            <a:off x="6084834"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Apr.</a:t>
            </a:r>
          </a:p>
        </p:txBody>
      </p:sp>
      <p:sp>
        <p:nvSpPr>
          <p:cNvPr id="16" name="Rectangle 15">
            <a:extLst>
              <a:ext uri="{FF2B5EF4-FFF2-40B4-BE49-F238E27FC236}">
                <a16:creationId xmlns:a16="http://schemas.microsoft.com/office/drawing/2014/main" id="{12E7DFBB-1ABB-AA61-B237-B0E9FE1EAE74}"/>
              </a:ext>
            </a:extLst>
          </p:cNvPr>
          <p:cNvSpPr/>
          <p:nvPr/>
        </p:nvSpPr>
        <p:spPr>
          <a:xfrm>
            <a:off x="6889500"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May</a:t>
            </a:r>
          </a:p>
        </p:txBody>
      </p:sp>
      <p:sp>
        <p:nvSpPr>
          <p:cNvPr id="17" name="Rectangle 16">
            <a:extLst>
              <a:ext uri="{FF2B5EF4-FFF2-40B4-BE49-F238E27FC236}">
                <a16:creationId xmlns:a16="http://schemas.microsoft.com/office/drawing/2014/main" id="{2481251B-9BD1-AF44-30A4-4EA2F593C888}"/>
              </a:ext>
            </a:extLst>
          </p:cNvPr>
          <p:cNvSpPr/>
          <p:nvPr/>
        </p:nvSpPr>
        <p:spPr>
          <a:xfrm>
            <a:off x="7694165" y="3155182"/>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Jun.</a:t>
            </a:r>
          </a:p>
        </p:txBody>
      </p:sp>
      <p:sp>
        <p:nvSpPr>
          <p:cNvPr id="18" name="Rectangle 17">
            <a:extLst>
              <a:ext uri="{FF2B5EF4-FFF2-40B4-BE49-F238E27FC236}">
                <a16:creationId xmlns:a16="http://schemas.microsoft.com/office/drawing/2014/main" id="{61C6BEC6-3201-35E5-C71D-63F103B61D22}"/>
              </a:ext>
            </a:extLst>
          </p:cNvPr>
          <p:cNvSpPr/>
          <p:nvPr/>
        </p:nvSpPr>
        <p:spPr>
          <a:xfrm>
            <a:off x="8498831" y="3152670"/>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Jul.</a:t>
            </a:r>
          </a:p>
        </p:txBody>
      </p:sp>
      <p:sp>
        <p:nvSpPr>
          <p:cNvPr id="19" name="Rectangle 18">
            <a:extLst>
              <a:ext uri="{FF2B5EF4-FFF2-40B4-BE49-F238E27FC236}">
                <a16:creationId xmlns:a16="http://schemas.microsoft.com/office/drawing/2014/main" id="{42BB9155-B3AD-F23F-3DE6-E639A19982C7}"/>
              </a:ext>
            </a:extLst>
          </p:cNvPr>
          <p:cNvSpPr/>
          <p:nvPr/>
        </p:nvSpPr>
        <p:spPr>
          <a:xfrm>
            <a:off x="9303496" y="3152670"/>
            <a:ext cx="804666" cy="40193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Aug.</a:t>
            </a:r>
          </a:p>
        </p:txBody>
      </p:sp>
      <p:sp>
        <p:nvSpPr>
          <p:cNvPr id="22" name="Left Brace 21">
            <a:extLst>
              <a:ext uri="{FF2B5EF4-FFF2-40B4-BE49-F238E27FC236}">
                <a16:creationId xmlns:a16="http://schemas.microsoft.com/office/drawing/2014/main" id="{239C6BE6-563E-16CD-0C7B-BDA0041DE937}"/>
              </a:ext>
            </a:extLst>
          </p:cNvPr>
          <p:cNvSpPr/>
          <p:nvPr/>
        </p:nvSpPr>
        <p:spPr>
          <a:xfrm rot="16200000">
            <a:off x="3711031" y="443563"/>
            <a:ext cx="724278" cy="7241989"/>
          </a:xfrm>
          <a:prstGeom prst="leftBrace">
            <a:avLst/>
          </a:prstGeom>
          <a:ln w="57150">
            <a:solidFill>
              <a:srgbClr val="104E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DF09CC7F-5595-C176-AA3C-8D5ADBEC4897}"/>
              </a:ext>
            </a:extLst>
          </p:cNvPr>
          <p:cNvSpPr/>
          <p:nvPr/>
        </p:nvSpPr>
        <p:spPr>
          <a:xfrm rot="16200000">
            <a:off x="8971084" y="3289618"/>
            <a:ext cx="724278" cy="1549878"/>
          </a:xfrm>
          <a:prstGeom prst="leftBrace">
            <a:avLst>
              <a:gd name="adj1" fmla="val 8333"/>
              <a:gd name="adj2" fmla="val 57780"/>
            </a:avLst>
          </a:prstGeom>
          <a:ln w="57150">
            <a:solidFill>
              <a:srgbClr val="104E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1E926C84-0252-4576-5A54-4C38E9BEF5C9}"/>
              </a:ext>
            </a:extLst>
          </p:cNvPr>
          <p:cNvSpPr/>
          <p:nvPr/>
        </p:nvSpPr>
        <p:spPr>
          <a:xfrm rot="16200000">
            <a:off x="7734359" y="3651777"/>
            <a:ext cx="724278" cy="804666"/>
          </a:xfrm>
          <a:prstGeom prst="leftBrace">
            <a:avLst/>
          </a:prstGeom>
          <a:ln w="57150">
            <a:solidFill>
              <a:srgbClr val="104E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a:extLst>
              <a:ext uri="{FF2B5EF4-FFF2-40B4-BE49-F238E27FC236}">
                <a16:creationId xmlns:a16="http://schemas.microsoft.com/office/drawing/2014/main" id="{6D43C83B-ABFF-E5C2-1963-41F5A8297025}"/>
              </a:ext>
            </a:extLst>
          </p:cNvPr>
          <p:cNvSpPr/>
          <p:nvPr/>
        </p:nvSpPr>
        <p:spPr>
          <a:xfrm>
            <a:off x="1427264" y="4571999"/>
            <a:ext cx="5291812" cy="724279"/>
          </a:xfrm>
          <a:prstGeom prst="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Early Graduates (September – May)</a:t>
            </a:r>
          </a:p>
        </p:txBody>
      </p:sp>
      <p:sp>
        <p:nvSpPr>
          <p:cNvPr id="26" name="Rectangle 25">
            <a:extLst>
              <a:ext uri="{FF2B5EF4-FFF2-40B4-BE49-F238E27FC236}">
                <a16:creationId xmlns:a16="http://schemas.microsoft.com/office/drawing/2014/main" id="{84F18250-0BA9-A2F7-5B3E-D9E0681EF6DA}"/>
              </a:ext>
            </a:extLst>
          </p:cNvPr>
          <p:cNvSpPr/>
          <p:nvPr/>
        </p:nvSpPr>
        <p:spPr>
          <a:xfrm>
            <a:off x="7456446" y="4561551"/>
            <a:ext cx="1280104" cy="724279"/>
          </a:xfrm>
          <a:prstGeom prst="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June Graduates</a:t>
            </a:r>
          </a:p>
        </p:txBody>
      </p:sp>
      <p:sp>
        <p:nvSpPr>
          <p:cNvPr id="27" name="Rectangle 26">
            <a:extLst>
              <a:ext uri="{FF2B5EF4-FFF2-40B4-BE49-F238E27FC236}">
                <a16:creationId xmlns:a16="http://schemas.microsoft.com/office/drawing/2014/main" id="{D7F757E0-1974-ACF0-5D52-4AEA099D479B}"/>
              </a:ext>
            </a:extLst>
          </p:cNvPr>
          <p:cNvSpPr/>
          <p:nvPr/>
        </p:nvSpPr>
        <p:spPr>
          <a:xfrm>
            <a:off x="8785037" y="4571200"/>
            <a:ext cx="1377766" cy="724279"/>
          </a:xfrm>
          <a:prstGeom prst="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Summer Graduates</a:t>
            </a:r>
          </a:p>
        </p:txBody>
      </p:sp>
    </p:spTree>
    <p:extLst>
      <p:ext uri="{BB962C8B-B14F-4D97-AF65-F5344CB8AC3E}">
        <p14:creationId xmlns:p14="http://schemas.microsoft.com/office/powerpoint/2010/main" val="1027021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Four-Year Example</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School A’s adjusted cohort for Cohort 2024 has 102 students as of August 31, 2024. (These are students who started 9</a:t>
            </a:r>
            <a:r>
              <a:rPr lang="en-US" sz="2600" baseline="30000">
                <a:solidFill>
                  <a:srgbClr val="000000"/>
                </a:solidFill>
                <a:latin typeface="+mj-lt"/>
              </a:rPr>
              <a:t>th</a:t>
            </a:r>
            <a:r>
              <a:rPr lang="en-US" sz="2600">
                <a:solidFill>
                  <a:srgbClr val="000000"/>
                </a:solidFill>
                <a:latin typeface="+mj-lt"/>
              </a:rPr>
              <a:t> grade in 2020-2021)</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25</a:t>
            </a:fld>
            <a:endParaRPr lang="en-US"/>
          </a:p>
        </p:txBody>
      </p:sp>
      <p:sp>
        <p:nvSpPr>
          <p:cNvPr id="32" name="Rectangle: Rounded Corners 31">
            <a:extLst>
              <a:ext uri="{FF2B5EF4-FFF2-40B4-BE49-F238E27FC236}">
                <a16:creationId xmlns:a16="http://schemas.microsoft.com/office/drawing/2014/main" id="{85D0E39C-3A5F-8101-7A15-C558FA490F8C}"/>
              </a:ext>
            </a:extLst>
          </p:cNvPr>
          <p:cNvSpPr/>
          <p:nvPr/>
        </p:nvSpPr>
        <p:spPr>
          <a:xfrm>
            <a:off x="589045" y="3204764"/>
            <a:ext cx="3763958" cy="64977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93 graduates have met all graduation requirements</a:t>
            </a:r>
          </a:p>
        </p:txBody>
      </p:sp>
      <p:sp>
        <p:nvSpPr>
          <p:cNvPr id="35" name="Rectangle: Rounded Corners 34">
            <a:extLst>
              <a:ext uri="{FF2B5EF4-FFF2-40B4-BE49-F238E27FC236}">
                <a16:creationId xmlns:a16="http://schemas.microsoft.com/office/drawing/2014/main" id="{4E2101E8-45DC-32AA-9275-D37207013DBD}"/>
              </a:ext>
            </a:extLst>
          </p:cNvPr>
          <p:cNvSpPr/>
          <p:nvPr/>
        </p:nvSpPr>
        <p:spPr>
          <a:xfrm>
            <a:off x="268749" y="2353679"/>
            <a:ext cx="4404550" cy="64977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95 students graduate by August 31, 2024</a:t>
            </a:r>
          </a:p>
        </p:txBody>
      </p:sp>
      <p:sp>
        <p:nvSpPr>
          <p:cNvPr id="36" name="Rectangle: Rounded Corners 35">
            <a:extLst>
              <a:ext uri="{FF2B5EF4-FFF2-40B4-BE49-F238E27FC236}">
                <a16:creationId xmlns:a16="http://schemas.microsoft.com/office/drawing/2014/main" id="{8E7E87B7-E465-E906-E749-24140B8C605F}"/>
              </a:ext>
            </a:extLst>
          </p:cNvPr>
          <p:cNvSpPr/>
          <p:nvPr/>
        </p:nvSpPr>
        <p:spPr>
          <a:xfrm>
            <a:off x="589045" y="4055849"/>
            <a:ext cx="3763958" cy="145619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2 graduates are students with disabilities who did not meet state course requirements because of modifications or exemptions in their IEPs.</a:t>
            </a:r>
          </a:p>
        </p:txBody>
      </p:sp>
      <p:sp>
        <p:nvSpPr>
          <p:cNvPr id="37" name="Rectangle: Rounded Corners 36">
            <a:extLst>
              <a:ext uri="{FF2B5EF4-FFF2-40B4-BE49-F238E27FC236}">
                <a16:creationId xmlns:a16="http://schemas.microsoft.com/office/drawing/2014/main" id="{AB7A7C1A-CB41-728A-C501-7757F20DCF45}"/>
              </a:ext>
            </a:extLst>
          </p:cNvPr>
          <p:cNvSpPr/>
          <p:nvPr/>
        </p:nvSpPr>
        <p:spPr>
          <a:xfrm>
            <a:off x="5084466" y="3137767"/>
            <a:ext cx="2754533"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4-year Graduation Rate (State Calculation)</a:t>
            </a:r>
          </a:p>
        </p:txBody>
      </p:sp>
      <p:sp>
        <p:nvSpPr>
          <p:cNvPr id="38" name="Equals 37">
            <a:extLst>
              <a:ext uri="{FF2B5EF4-FFF2-40B4-BE49-F238E27FC236}">
                <a16:creationId xmlns:a16="http://schemas.microsoft.com/office/drawing/2014/main" id="{BDCBB142-82E8-FA94-06FB-23F30E8AD1A1}"/>
              </a:ext>
            </a:extLst>
          </p:cNvPr>
          <p:cNvSpPr/>
          <p:nvPr/>
        </p:nvSpPr>
        <p:spPr>
          <a:xfrm>
            <a:off x="7988440" y="3347089"/>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E19841EB-0C9C-A2B6-C882-0AC9186CEB54}"/>
              </a:ext>
            </a:extLst>
          </p:cNvPr>
          <p:cNvSpPr txBox="1"/>
          <p:nvPr/>
        </p:nvSpPr>
        <p:spPr>
          <a:xfrm>
            <a:off x="9067214" y="3160319"/>
            <a:ext cx="415498" cy="369332"/>
          </a:xfrm>
          <a:prstGeom prst="rect">
            <a:avLst/>
          </a:prstGeom>
          <a:noFill/>
        </p:spPr>
        <p:txBody>
          <a:bodyPr wrap="none" rtlCol="0">
            <a:spAutoFit/>
          </a:bodyPr>
          <a:lstStyle/>
          <a:p>
            <a:r>
              <a:rPr lang="en-US"/>
              <a:t>95</a:t>
            </a:r>
          </a:p>
        </p:txBody>
      </p:sp>
      <p:cxnSp>
        <p:nvCxnSpPr>
          <p:cNvPr id="40" name="Straight Connector 39">
            <a:extLst>
              <a:ext uri="{FF2B5EF4-FFF2-40B4-BE49-F238E27FC236}">
                <a16:creationId xmlns:a16="http://schemas.microsoft.com/office/drawing/2014/main" id="{E257F71B-5E53-0E75-67C9-CD96F9942641}"/>
              </a:ext>
            </a:extLst>
          </p:cNvPr>
          <p:cNvCxnSpPr>
            <a:cxnSpLocks/>
          </p:cNvCxnSpPr>
          <p:nvPr/>
        </p:nvCxnSpPr>
        <p:spPr>
          <a:xfrm>
            <a:off x="8942082" y="3529999"/>
            <a:ext cx="692700" cy="6891"/>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CF42718-F47C-FFD2-6666-B52CA9DA2670}"/>
              </a:ext>
            </a:extLst>
          </p:cNvPr>
          <p:cNvSpPr txBox="1"/>
          <p:nvPr/>
        </p:nvSpPr>
        <p:spPr>
          <a:xfrm>
            <a:off x="9009505" y="3575347"/>
            <a:ext cx="530915" cy="369332"/>
          </a:xfrm>
          <a:prstGeom prst="rect">
            <a:avLst/>
          </a:prstGeom>
          <a:noFill/>
        </p:spPr>
        <p:txBody>
          <a:bodyPr wrap="none" rtlCol="0">
            <a:spAutoFit/>
          </a:bodyPr>
          <a:lstStyle/>
          <a:p>
            <a:r>
              <a:rPr lang="en-US"/>
              <a:t>102</a:t>
            </a:r>
          </a:p>
        </p:txBody>
      </p:sp>
      <p:sp>
        <p:nvSpPr>
          <p:cNvPr id="43" name="Equals 42">
            <a:extLst>
              <a:ext uri="{FF2B5EF4-FFF2-40B4-BE49-F238E27FC236}">
                <a16:creationId xmlns:a16="http://schemas.microsoft.com/office/drawing/2014/main" id="{0B080B48-31C0-ED44-A69B-7BB19CC55EB4}"/>
              </a:ext>
            </a:extLst>
          </p:cNvPr>
          <p:cNvSpPr/>
          <p:nvPr/>
        </p:nvSpPr>
        <p:spPr>
          <a:xfrm>
            <a:off x="9759914" y="3347089"/>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a:extLst>
              <a:ext uri="{FF2B5EF4-FFF2-40B4-BE49-F238E27FC236}">
                <a16:creationId xmlns:a16="http://schemas.microsoft.com/office/drawing/2014/main" id="{6EE44B7A-A151-6DF7-3721-CB6C5F5795A1}"/>
              </a:ext>
            </a:extLst>
          </p:cNvPr>
          <p:cNvSpPr txBox="1"/>
          <p:nvPr/>
        </p:nvSpPr>
        <p:spPr>
          <a:xfrm>
            <a:off x="10768635" y="3342882"/>
            <a:ext cx="782587" cy="369332"/>
          </a:xfrm>
          <a:prstGeom prst="rect">
            <a:avLst/>
          </a:prstGeom>
          <a:noFill/>
        </p:spPr>
        <p:txBody>
          <a:bodyPr wrap="none" rtlCol="0">
            <a:spAutoFit/>
          </a:bodyPr>
          <a:lstStyle/>
          <a:p>
            <a:r>
              <a:rPr lang="en-US"/>
              <a:t>93.1%</a:t>
            </a:r>
          </a:p>
        </p:txBody>
      </p:sp>
      <p:sp>
        <p:nvSpPr>
          <p:cNvPr id="45" name="Rectangle: Rounded Corners 44">
            <a:extLst>
              <a:ext uri="{FF2B5EF4-FFF2-40B4-BE49-F238E27FC236}">
                <a16:creationId xmlns:a16="http://schemas.microsoft.com/office/drawing/2014/main" id="{4C18DEED-614B-9B48-8EC4-A656ECC160F6}"/>
              </a:ext>
            </a:extLst>
          </p:cNvPr>
          <p:cNvSpPr/>
          <p:nvPr/>
        </p:nvSpPr>
        <p:spPr>
          <a:xfrm>
            <a:off x="5084466" y="4420721"/>
            <a:ext cx="2754533"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4-year Graduation Rate (Federal Calculation)</a:t>
            </a:r>
          </a:p>
        </p:txBody>
      </p:sp>
      <p:sp>
        <p:nvSpPr>
          <p:cNvPr id="46" name="Equals 45">
            <a:extLst>
              <a:ext uri="{FF2B5EF4-FFF2-40B4-BE49-F238E27FC236}">
                <a16:creationId xmlns:a16="http://schemas.microsoft.com/office/drawing/2014/main" id="{1EDEB21F-F624-396F-8F23-9F80BF605767}"/>
              </a:ext>
            </a:extLst>
          </p:cNvPr>
          <p:cNvSpPr/>
          <p:nvPr/>
        </p:nvSpPr>
        <p:spPr>
          <a:xfrm>
            <a:off x="7988440" y="4630043"/>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C59350E9-B059-5361-17FA-0E8B61F7C272}"/>
              </a:ext>
            </a:extLst>
          </p:cNvPr>
          <p:cNvSpPr txBox="1"/>
          <p:nvPr/>
        </p:nvSpPr>
        <p:spPr>
          <a:xfrm>
            <a:off x="9067214" y="4443273"/>
            <a:ext cx="415498" cy="369332"/>
          </a:xfrm>
          <a:prstGeom prst="rect">
            <a:avLst/>
          </a:prstGeom>
          <a:noFill/>
        </p:spPr>
        <p:txBody>
          <a:bodyPr wrap="none" rtlCol="0">
            <a:spAutoFit/>
          </a:bodyPr>
          <a:lstStyle/>
          <a:p>
            <a:r>
              <a:rPr lang="en-US"/>
              <a:t>93</a:t>
            </a:r>
          </a:p>
        </p:txBody>
      </p:sp>
      <p:cxnSp>
        <p:nvCxnSpPr>
          <p:cNvPr id="48" name="Straight Connector 47">
            <a:extLst>
              <a:ext uri="{FF2B5EF4-FFF2-40B4-BE49-F238E27FC236}">
                <a16:creationId xmlns:a16="http://schemas.microsoft.com/office/drawing/2014/main" id="{50EC5B64-B487-011E-AB4B-58F42A1BE4D6}"/>
              </a:ext>
            </a:extLst>
          </p:cNvPr>
          <p:cNvCxnSpPr>
            <a:cxnSpLocks/>
          </p:cNvCxnSpPr>
          <p:nvPr/>
        </p:nvCxnSpPr>
        <p:spPr>
          <a:xfrm>
            <a:off x="8942082" y="4812953"/>
            <a:ext cx="692700" cy="6891"/>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4F89D6A-3F62-3116-A000-E9F4F47BC6BA}"/>
              </a:ext>
            </a:extLst>
          </p:cNvPr>
          <p:cNvSpPr txBox="1"/>
          <p:nvPr/>
        </p:nvSpPr>
        <p:spPr>
          <a:xfrm>
            <a:off x="9009505" y="4858301"/>
            <a:ext cx="530915" cy="369332"/>
          </a:xfrm>
          <a:prstGeom prst="rect">
            <a:avLst/>
          </a:prstGeom>
          <a:noFill/>
        </p:spPr>
        <p:txBody>
          <a:bodyPr wrap="none" rtlCol="0">
            <a:spAutoFit/>
          </a:bodyPr>
          <a:lstStyle/>
          <a:p>
            <a:r>
              <a:rPr lang="en-US"/>
              <a:t>102</a:t>
            </a:r>
          </a:p>
        </p:txBody>
      </p:sp>
      <p:sp>
        <p:nvSpPr>
          <p:cNvPr id="50" name="Equals 49">
            <a:extLst>
              <a:ext uri="{FF2B5EF4-FFF2-40B4-BE49-F238E27FC236}">
                <a16:creationId xmlns:a16="http://schemas.microsoft.com/office/drawing/2014/main" id="{03723560-5439-6B7F-4708-319ABED0417F}"/>
              </a:ext>
            </a:extLst>
          </p:cNvPr>
          <p:cNvSpPr/>
          <p:nvPr/>
        </p:nvSpPr>
        <p:spPr>
          <a:xfrm>
            <a:off x="9759914" y="4630043"/>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id="{ACA59139-4685-F92E-90BF-3384397898D0}"/>
              </a:ext>
            </a:extLst>
          </p:cNvPr>
          <p:cNvSpPr txBox="1"/>
          <p:nvPr/>
        </p:nvSpPr>
        <p:spPr>
          <a:xfrm>
            <a:off x="10768635" y="4625836"/>
            <a:ext cx="782587" cy="369332"/>
          </a:xfrm>
          <a:prstGeom prst="rect">
            <a:avLst/>
          </a:prstGeom>
          <a:noFill/>
        </p:spPr>
        <p:txBody>
          <a:bodyPr wrap="none" rtlCol="0">
            <a:spAutoFit/>
          </a:bodyPr>
          <a:lstStyle/>
          <a:p>
            <a:r>
              <a:rPr lang="en-US"/>
              <a:t>91.2%</a:t>
            </a:r>
          </a:p>
        </p:txBody>
      </p:sp>
      <p:sp>
        <p:nvSpPr>
          <p:cNvPr id="52" name="Arrow: Right 51">
            <a:extLst>
              <a:ext uri="{FF2B5EF4-FFF2-40B4-BE49-F238E27FC236}">
                <a16:creationId xmlns:a16="http://schemas.microsoft.com/office/drawing/2014/main" id="{04E5E539-6618-9299-F96B-754B234ACCBA}"/>
              </a:ext>
            </a:extLst>
          </p:cNvPr>
          <p:cNvSpPr/>
          <p:nvPr/>
        </p:nvSpPr>
        <p:spPr>
          <a:xfrm>
            <a:off x="4421941" y="3963148"/>
            <a:ext cx="593587"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59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Five-Year Example</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During the 2024-2025 school year, School A’s adjusted cohort changes based on transfers in and transfers out.</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26</a:t>
            </a:fld>
            <a:endParaRPr lang="en-US"/>
          </a:p>
        </p:txBody>
      </p:sp>
      <p:sp>
        <p:nvSpPr>
          <p:cNvPr id="35" name="Rectangle: Rounded Corners 34">
            <a:extLst>
              <a:ext uri="{FF2B5EF4-FFF2-40B4-BE49-F238E27FC236}">
                <a16:creationId xmlns:a16="http://schemas.microsoft.com/office/drawing/2014/main" id="{4E2101E8-45DC-32AA-9275-D37207013DBD}"/>
              </a:ext>
            </a:extLst>
          </p:cNvPr>
          <p:cNvSpPr/>
          <p:nvPr/>
        </p:nvSpPr>
        <p:spPr>
          <a:xfrm>
            <a:off x="289112" y="3864728"/>
            <a:ext cx="3933698" cy="64977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3 more students graduate during the 2024-2025 school year.</a:t>
            </a:r>
          </a:p>
        </p:txBody>
      </p:sp>
      <p:sp>
        <p:nvSpPr>
          <p:cNvPr id="36" name="Rectangle: Rounded Corners 35">
            <a:extLst>
              <a:ext uri="{FF2B5EF4-FFF2-40B4-BE49-F238E27FC236}">
                <a16:creationId xmlns:a16="http://schemas.microsoft.com/office/drawing/2014/main" id="{8E7E87B7-E465-E906-E749-24140B8C605F}"/>
              </a:ext>
            </a:extLst>
          </p:cNvPr>
          <p:cNvSpPr/>
          <p:nvPr/>
        </p:nvSpPr>
        <p:spPr>
          <a:xfrm>
            <a:off x="288431" y="4630196"/>
            <a:ext cx="3933697" cy="145619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1 of the 2025 graduates does not meet the graduation assessment requirements, but meets alternate requirements specified in their IEP.</a:t>
            </a:r>
          </a:p>
        </p:txBody>
      </p:sp>
      <p:sp>
        <p:nvSpPr>
          <p:cNvPr id="37" name="Rectangle: Rounded Corners 36">
            <a:extLst>
              <a:ext uri="{FF2B5EF4-FFF2-40B4-BE49-F238E27FC236}">
                <a16:creationId xmlns:a16="http://schemas.microsoft.com/office/drawing/2014/main" id="{AB7A7C1A-CB41-728A-C501-7757F20DCF45}"/>
              </a:ext>
            </a:extLst>
          </p:cNvPr>
          <p:cNvSpPr/>
          <p:nvPr/>
        </p:nvSpPr>
        <p:spPr>
          <a:xfrm>
            <a:off x="5133945" y="3897670"/>
            <a:ext cx="2754533"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5-year Graduation Rate (State Calculation)</a:t>
            </a:r>
          </a:p>
        </p:txBody>
      </p:sp>
      <p:sp>
        <p:nvSpPr>
          <p:cNvPr id="38" name="Equals 37">
            <a:extLst>
              <a:ext uri="{FF2B5EF4-FFF2-40B4-BE49-F238E27FC236}">
                <a16:creationId xmlns:a16="http://schemas.microsoft.com/office/drawing/2014/main" id="{BDCBB142-82E8-FA94-06FB-23F30E8AD1A1}"/>
              </a:ext>
            </a:extLst>
          </p:cNvPr>
          <p:cNvSpPr/>
          <p:nvPr/>
        </p:nvSpPr>
        <p:spPr>
          <a:xfrm>
            <a:off x="7986377" y="2624342"/>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E19841EB-0C9C-A2B6-C882-0AC9186CEB54}"/>
              </a:ext>
            </a:extLst>
          </p:cNvPr>
          <p:cNvSpPr txBox="1"/>
          <p:nvPr/>
        </p:nvSpPr>
        <p:spPr>
          <a:xfrm>
            <a:off x="8919830" y="3920396"/>
            <a:ext cx="761747" cy="369332"/>
          </a:xfrm>
          <a:prstGeom prst="rect">
            <a:avLst/>
          </a:prstGeom>
          <a:noFill/>
        </p:spPr>
        <p:txBody>
          <a:bodyPr wrap="none" rtlCol="0">
            <a:spAutoFit/>
          </a:bodyPr>
          <a:lstStyle/>
          <a:p>
            <a:r>
              <a:rPr lang="en-US"/>
              <a:t>95 + 3</a:t>
            </a:r>
          </a:p>
        </p:txBody>
      </p:sp>
      <p:cxnSp>
        <p:nvCxnSpPr>
          <p:cNvPr id="40" name="Straight Connector 39">
            <a:extLst>
              <a:ext uri="{FF2B5EF4-FFF2-40B4-BE49-F238E27FC236}">
                <a16:creationId xmlns:a16="http://schemas.microsoft.com/office/drawing/2014/main" id="{E257F71B-5E53-0E75-67C9-CD96F9942641}"/>
              </a:ext>
            </a:extLst>
          </p:cNvPr>
          <p:cNvCxnSpPr>
            <a:cxnSpLocks/>
          </p:cNvCxnSpPr>
          <p:nvPr/>
        </p:nvCxnSpPr>
        <p:spPr>
          <a:xfrm>
            <a:off x="8991561" y="4289902"/>
            <a:ext cx="692700" cy="6891"/>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CF42718-F47C-FFD2-6666-B52CA9DA2670}"/>
              </a:ext>
            </a:extLst>
          </p:cNvPr>
          <p:cNvSpPr txBox="1"/>
          <p:nvPr/>
        </p:nvSpPr>
        <p:spPr>
          <a:xfrm>
            <a:off x="9058984" y="4335250"/>
            <a:ext cx="530915" cy="369332"/>
          </a:xfrm>
          <a:prstGeom prst="rect">
            <a:avLst/>
          </a:prstGeom>
          <a:noFill/>
        </p:spPr>
        <p:txBody>
          <a:bodyPr wrap="none" rtlCol="0">
            <a:spAutoFit/>
          </a:bodyPr>
          <a:lstStyle/>
          <a:p>
            <a:r>
              <a:rPr lang="en-US"/>
              <a:t>103</a:t>
            </a:r>
          </a:p>
        </p:txBody>
      </p:sp>
      <p:sp>
        <p:nvSpPr>
          <p:cNvPr id="43" name="Equals 42">
            <a:extLst>
              <a:ext uri="{FF2B5EF4-FFF2-40B4-BE49-F238E27FC236}">
                <a16:creationId xmlns:a16="http://schemas.microsoft.com/office/drawing/2014/main" id="{0B080B48-31C0-ED44-A69B-7BB19CC55EB4}"/>
              </a:ext>
            </a:extLst>
          </p:cNvPr>
          <p:cNvSpPr/>
          <p:nvPr/>
        </p:nvSpPr>
        <p:spPr>
          <a:xfrm>
            <a:off x="9809393" y="4106992"/>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a:extLst>
              <a:ext uri="{FF2B5EF4-FFF2-40B4-BE49-F238E27FC236}">
                <a16:creationId xmlns:a16="http://schemas.microsoft.com/office/drawing/2014/main" id="{6EE44B7A-A151-6DF7-3721-CB6C5F5795A1}"/>
              </a:ext>
            </a:extLst>
          </p:cNvPr>
          <p:cNvSpPr txBox="1"/>
          <p:nvPr/>
        </p:nvSpPr>
        <p:spPr>
          <a:xfrm>
            <a:off x="10818114" y="4102785"/>
            <a:ext cx="782587" cy="369332"/>
          </a:xfrm>
          <a:prstGeom prst="rect">
            <a:avLst/>
          </a:prstGeom>
          <a:noFill/>
        </p:spPr>
        <p:txBody>
          <a:bodyPr wrap="none" rtlCol="0">
            <a:spAutoFit/>
          </a:bodyPr>
          <a:lstStyle/>
          <a:p>
            <a:r>
              <a:rPr lang="en-US"/>
              <a:t>95.1%</a:t>
            </a:r>
          </a:p>
        </p:txBody>
      </p:sp>
      <p:sp>
        <p:nvSpPr>
          <p:cNvPr id="45" name="Rectangle: Rounded Corners 44">
            <a:extLst>
              <a:ext uri="{FF2B5EF4-FFF2-40B4-BE49-F238E27FC236}">
                <a16:creationId xmlns:a16="http://schemas.microsoft.com/office/drawing/2014/main" id="{4C18DEED-614B-9B48-8EC4-A656ECC160F6}"/>
              </a:ext>
            </a:extLst>
          </p:cNvPr>
          <p:cNvSpPr/>
          <p:nvPr/>
        </p:nvSpPr>
        <p:spPr>
          <a:xfrm>
            <a:off x="5133945" y="5180624"/>
            <a:ext cx="2754533"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5-year Graduation Rate (Federal Calculation)</a:t>
            </a:r>
          </a:p>
        </p:txBody>
      </p:sp>
      <p:sp>
        <p:nvSpPr>
          <p:cNvPr id="46" name="Equals 45">
            <a:extLst>
              <a:ext uri="{FF2B5EF4-FFF2-40B4-BE49-F238E27FC236}">
                <a16:creationId xmlns:a16="http://schemas.microsoft.com/office/drawing/2014/main" id="{1EDEB21F-F624-396F-8F23-9F80BF605767}"/>
              </a:ext>
            </a:extLst>
          </p:cNvPr>
          <p:cNvSpPr/>
          <p:nvPr/>
        </p:nvSpPr>
        <p:spPr>
          <a:xfrm>
            <a:off x="8037919" y="5389946"/>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C59350E9-B059-5361-17FA-0E8B61F7C272}"/>
              </a:ext>
            </a:extLst>
          </p:cNvPr>
          <p:cNvSpPr txBox="1"/>
          <p:nvPr/>
        </p:nvSpPr>
        <p:spPr>
          <a:xfrm>
            <a:off x="8957037" y="5203176"/>
            <a:ext cx="761747" cy="369332"/>
          </a:xfrm>
          <a:prstGeom prst="rect">
            <a:avLst/>
          </a:prstGeom>
          <a:noFill/>
        </p:spPr>
        <p:txBody>
          <a:bodyPr wrap="none" rtlCol="0">
            <a:spAutoFit/>
          </a:bodyPr>
          <a:lstStyle/>
          <a:p>
            <a:r>
              <a:rPr lang="en-US"/>
              <a:t>93 + 2</a:t>
            </a:r>
          </a:p>
        </p:txBody>
      </p:sp>
      <p:cxnSp>
        <p:nvCxnSpPr>
          <p:cNvPr id="48" name="Straight Connector 47">
            <a:extLst>
              <a:ext uri="{FF2B5EF4-FFF2-40B4-BE49-F238E27FC236}">
                <a16:creationId xmlns:a16="http://schemas.microsoft.com/office/drawing/2014/main" id="{50EC5B64-B487-011E-AB4B-58F42A1BE4D6}"/>
              </a:ext>
            </a:extLst>
          </p:cNvPr>
          <p:cNvCxnSpPr>
            <a:cxnSpLocks/>
          </p:cNvCxnSpPr>
          <p:nvPr/>
        </p:nvCxnSpPr>
        <p:spPr>
          <a:xfrm>
            <a:off x="8991561" y="5572856"/>
            <a:ext cx="692700" cy="6891"/>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4F89D6A-3F62-3116-A000-E9F4F47BC6BA}"/>
              </a:ext>
            </a:extLst>
          </p:cNvPr>
          <p:cNvSpPr txBox="1"/>
          <p:nvPr/>
        </p:nvSpPr>
        <p:spPr>
          <a:xfrm>
            <a:off x="9058984" y="5618204"/>
            <a:ext cx="530915" cy="369332"/>
          </a:xfrm>
          <a:prstGeom prst="rect">
            <a:avLst/>
          </a:prstGeom>
          <a:noFill/>
        </p:spPr>
        <p:txBody>
          <a:bodyPr wrap="none" rtlCol="0">
            <a:spAutoFit/>
          </a:bodyPr>
          <a:lstStyle/>
          <a:p>
            <a:r>
              <a:rPr lang="en-US"/>
              <a:t>103</a:t>
            </a:r>
          </a:p>
        </p:txBody>
      </p:sp>
      <p:sp>
        <p:nvSpPr>
          <p:cNvPr id="50" name="Equals 49">
            <a:extLst>
              <a:ext uri="{FF2B5EF4-FFF2-40B4-BE49-F238E27FC236}">
                <a16:creationId xmlns:a16="http://schemas.microsoft.com/office/drawing/2014/main" id="{03723560-5439-6B7F-4708-319ABED0417F}"/>
              </a:ext>
            </a:extLst>
          </p:cNvPr>
          <p:cNvSpPr/>
          <p:nvPr/>
        </p:nvSpPr>
        <p:spPr>
          <a:xfrm>
            <a:off x="9809393" y="5389946"/>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id="{ACA59139-4685-F92E-90BF-3384397898D0}"/>
              </a:ext>
            </a:extLst>
          </p:cNvPr>
          <p:cNvSpPr txBox="1"/>
          <p:nvPr/>
        </p:nvSpPr>
        <p:spPr>
          <a:xfrm>
            <a:off x="10818114" y="5385739"/>
            <a:ext cx="782587" cy="369332"/>
          </a:xfrm>
          <a:prstGeom prst="rect">
            <a:avLst/>
          </a:prstGeom>
          <a:noFill/>
        </p:spPr>
        <p:txBody>
          <a:bodyPr wrap="none" rtlCol="0">
            <a:spAutoFit/>
          </a:bodyPr>
          <a:lstStyle/>
          <a:p>
            <a:r>
              <a:rPr lang="en-US"/>
              <a:t>92.2%</a:t>
            </a:r>
          </a:p>
        </p:txBody>
      </p:sp>
      <p:sp>
        <p:nvSpPr>
          <p:cNvPr id="52" name="Arrow: Right 51">
            <a:extLst>
              <a:ext uri="{FF2B5EF4-FFF2-40B4-BE49-F238E27FC236}">
                <a16:creationId xmlns:a16="http://schemas.microsoft.com/office/drawing/2014/main" id="{04E5E539-6618-9299-F96B-754B234ACCBA}"/>
              </a:ext>
            </a:extLst>
          </p:cNvPr>
          <p:cNvSpPr/>
          <p:nvPr/>
        </p:nvSpPr>
        <p:spPr>
          <a:xfrm>
            <a:off x="4381244" y="2573910"/>
            <a:ext cx="593587"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8FF3C22-CE1D-8C45-FE9A-3C11EF3BC29B}"/>
              </a:ext>
            </a:extLst>
          </p:cNvPr>
          <p:cNvSpPr/>
          <p:nvPr/>
        </p:nvSpPr>
        <p:spPr>
          <a:xfrm>
            <a:off x="268749" y="3342882"/>
            <a:ext cx="3933698" cy="43038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104E72"/>
                </a:solidFill>
              </a:rPr>
              <a:t>2 students drop out.</a:t>
            </a:r>
          </a:p>
        </p:txBody>
      </p:sp>
      <p:sp>
        <p:nvSpPr>
          <p:cNvPr id="3" name="Rectangle: Rounded Corners 2">
            <a:extLst>
              <a:ext uri="{FF2B5EF4-FFF2-40B4-BE49-F238E27FC236}">
                <a16:creationId xmlns:a16="http://schemas.microsoft.com/office/drawing/2014/main" id="{9DABDFAD-85CD-4DB6-D034-AAC939EEFEDB}"/>
              </a:ext>
            </a:extLst>
          </p:cNvPr>
          <p:cNvSpPr/>
          <p:nvPr/>
        </p:nvSpPr>
        <p:spPr>
          <a:xfrm>
            <a:off x="288432" y="2837272"/>
            <a:ext cx="3933698" cy="43038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104E72"/>
                </a:solidFill>
              </a:rPr>
              <a:t>1 student transfers out.</a:t>
            </a:r>
          </a:p>
        </p:txBody>
      </p:sp>
      <p:sp>
        <p:nvSpPr>
          <p:cNvPr id="4" name="Rectangle: Rounded Corners 3">
            <a:extLst>
              <a:ext uri="{FF2B5EF4-FFF2-40B4-BE49-F238E27FC236}">
                <a16:creationId xmlns:a16="http://schemas.microsoft.com/office/drawing/2014/main" id="{C19A95DB-70E9-20E3-C5CB-FACBB4445518}"/>
              </a:ext>
            </a:extLst>
          </p:cNvPr>
          <p:cNvSpPr/>
          <p:nvPr/>
        </p:nvSpPr>
        <p:spPr>
          <a:xfrm>
            <a:off x="288432" y="2346148"/>
            <a:ext cx="3933698" cy="43038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104E72"/>
                </a:solidFill>
              </a:rPr>
              <a:t>2 students transfer in.</a:t>
            </a:r>
          </a:p>
        </p:txBody>
      </p:sp>
      <p:sp>
        <p:nvSpPr>
          <p:cNvPr id="8" name="Rectangle: Rounded Corners 7">
            <a:extLst>
              <a:ext uri="{FF2B5EF4-FFF2-40B4-BE49-F238E27FC236}">
                <a16:creationId xmlns:a16="http://schemas.microsoft.com/office/drawing/2014/main" id="{9359FA91-3425-2186-4917-5295080CB83A}"/>
              </a:ext>
            </a:extLst>
          </p:cNvPr>
          <p:cNvSpPr/>
          <p:nvPr/>
        </p:nvSpPr>
        <p:spPr>
          <a:xfrm>
            <a:off x="5133945" y="2415019"/>
            <a:ext cx="2754533"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5-year Adjusted Cohort</a:t>
            </a:r>
          </a:p>
        </p:txBody>
      </p:sp>
      <p:sp>
        <p:nvSpPr>
          <p:cNvPr id="9" name="Equals 8">
            <a:extLst>
              <a:ext uri="{FF2B5EF4-FFF2-40B4-BE49-F238E27FC236}">
                <a16:creationId xmlns:a16="http://schemas.microsoft.com/office/drawing/2014/main" id="{ED73C489-6B31-1BEA-220D-A703C241F358}"/>
              </a:ext>
            </a:extLst>
          </p:cNvPr>
          <p:cNvSpPr/>
          <p:nvPr/>
        </p:nvSpPr>
        <p:spPr>
          <a:xfrm>
            <a:off x="8190319" y="4259392"/>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4F498235-E7C0-2FF9-FC71-F86BB3BB0EB3}"/>
              </a:ext>
            </a:extLst>
          </p:cNvPr>
          <p:cNvSpPr txBox="1"/>
          <p:nvPr/>
        </p:nvSpPr>
        <p:spPr>
          <a:xfrm>
            <a:off x="8925661" y="2622238"/>
            <a:ext cx="1223412" cy="369332"/>
          </a:xfrm>
          <a:prstGeom prst="rect">
            <a:avLst/>
          </a:prstGeom>
          <a:noFill/>
        </p:spPr>
        <p:txBody>
          <a:bodyPr wrap="none" rtlCol="0">
            <a:spAutoFit/>
          </a:bodyPr>
          <a:lstStyle/>
          <a:p>
            <a:r>
              <a:rPr lang="en-US"/>
              <a:t>102 + 2 – 1</a:t>
            </a:r>
          </a:p>
        </p:txBody>
      </p:sp>
      <p:sp>
        <p:nvSpPr>
          <p:cNvPr id="11" name="Equals 10">
            <a:extLst>
              <a:ext uri="{FF2B5EF4-FFF2-40B4-BE49-F238E27FC236}">
                <a16:creationId xmlns:a16="http://schemas.microsoft.com/office/drawing/2014/main" id="{9654792A-3F69-FF78-2600-F6BB3366901D}"/>
              </a:ext>
            </a:extLst>
          </p:cNvPr>
          <p:cNvSpPr/>
          <p:nvPr/>
        </p:nvSpPr>
        <p:spPr>
          <a:xfrm>
            <a:off x="10216351" y="2622238"/>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12CAFC8A-F314-B958-D090-5B8AC43F56BC}"/>
              </a:ext>
            </a:extLst>
          </p:cNvPr>
          <p:cNvSpPr txBox="1"/>
          <p:nvPr/>
        </p:nvSpPr>
        <p:spPr>
          <a:xfrm>
            <a:off x="11165461" y="2618031"/>
            <a:ext cx="530915" cy="369332"/>
          </a:xfrm>
          <a:prstGeom prst="rect">
            <a:avLst/>
          </a:prstGeom>
          <a:noFill/>
        </p:spPr>
        <p:txBody>
          <a:bodyPr wrap="none" rtlCol="0">
            <a:spAutoFit/>
          </a:bodyPr>
          <a:lstStyle/>
          <a:p>
            <a:r>
              <a:rPr lang="en-US"/>
              <a:t>103</a:t>
            </a:r>
          </a:p>
        </p:txBody>
      </p:sp>
      <p:sp>
        <p:nvSpPr>
          <p:cNvPr id="13" name="Arrow: Right 12">
            <a:extLst>
              <a:ext uri="{FF2B5EF4-FFF2-40B4-BE49-F238E27FC236}">
                <a16:creationId xmlns:a16="http://schemas.microsoft.com/office/drawing/2014/main" id="{E28D19C8-C12D-6D03-9622-8A606B471372}"/>
              </a:ext>
            </a:extLst>
          </p:cNvPr>
          <p:cNvSpPr/>
          <p:nvPr/>
        </p:nvSpPr>
        <p:spPr>
          <a:xfrm rot="5400000">
            <a:off x="8358060" y="3325611"/>
            <a:ext cx="424962" cy="459504"/>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FD113A3-FB3A-E618-D7AA-B83F634251F5}"/>
              </a:ext>
            </a:extLst>
          </p:cNvPr>
          <p:cNvSpPr/>
          <p:nvPr/>
        </p:nvSpPr>
        <p:spPr>
          <a:xfrm>
            <a:off x="2806073" y="2415019"/>
            <a:ext cx="1290690" cy="305257"/>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Added</a:t>
            </a:r>
          </a:p>
        </p:txBody>
      </p:sp>
      <p:sp>
        <p:nvSpPr>
          <p:cNvPr id="15" name="Rectangle: Rounded Corners 14">
            <a:extLst>
              <a:ext uri="{FF2B5EF4-FFF2-40B4-BE49-F238E27FC236}">
                <a16:creationId xmlns:a16="http://schemas.microsoft.com/office/drawing/2014/main" id="{1ED603E4-08E8-D8E2-3E5B-A15F62A8A333}"/>
              </a:ext>
            </a:extLst>
          </p:cNvPr>
          <p:cNvSpPr/>
          <p:nvPr/>
        </p:nvSpPr>
        <p:spPr>
          <a:xfrm>
            <a:off x="2806072" y="2898975"/>
            <a:ext cx="1292859" cy="305257"/>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Removed</a:t>
            </a:r>
          </a:p>
        </p:txBody>
      </p:sp>
      <p:sp>
        <p:nvSpPr>
          <p:cNvPr id="16" name="Rectangle: Rounded Corners 15">
            <a:extLst>
              <a:ext uri="{FF2B5EF4-FFF2-40B4-BE49-F238E27FC236}">
                <a16:creationId xmlns:a16="http://schemas.microsoft.com/office/drawing/2014/main" id="{420BBF1F-C1EE-ABB3-36A4-B2125BFAF738}"/>
              </a:ext>
            </a:extLst>
          </p:cNvPr>
          <p:cNvSpPr/>
          <p:nvPr/>
        </p:nvSpPr>
        <p:spPr>
          <a:xfrm>
            <a:off x="2806072" y="3402734"/>
            <a:ext cx="1327919" cy="305257"/>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Remain</a:t>
            </a:r>
          </a:p>
        </p:txBody>
      </p:sp>
    </p:spTree>
    <p:extLst>
      <p:ext uri="{BB962C8B-B14F-4D97-AF65-F5344CB8AC3E}">
        <p14:creationId xmlns:p14="http://schemas.microsoft.com/office/powerpoint/2010/main" val="87605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Five-Year Compared to Four-Year</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Five-year rates are typically higher than four-year rates. However, there are rare cases where the five-year may be lower than the four-year.</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27</a:t>
            </a:fld>
            <a:endParaRPr lang="en-US"/>
          </a:p>
        </p:txBody>
      </p:sp>
      <p:sp>
        <p:nvSpPr>
          <p:cNvPr id="35" name="Rectangle: Rounded Corners 34">
            <a:extLst>
              <a:ext uri="{FF2B5EF4-FFF2-40B4-BE49-F238E27FC236}">
                <a16:creationId xmlns:a16="http://schemas.microsoft.com/office/drawing/2014/main" id="{4E2101E8-45DC-32AA-9275-D37207013DBD}"/>
              </a:ext>
            </a:extLst>
          </p:cNvPr>
          <p:cNvSpPr/>
          <p:nvPr/>
        </p:nvSpPr>
        <p:spPr>
          <a:xfrm>
            <a:off x="289112" y="3864728"/>
            <a:ext cx="3933698" cy="64977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3 more students graduate during the 2024-2025 school year.</a:t>
            </a:r>
          </a:p>
        </p:txBody>
      </p:sp>
      <p:sp>
        <p:nvSpPr>
          <p:cNvPr id="36" name="Rectangle: Rounded Corners 35">
            <a:extLst>
              <a:ext uri="{FF2B5EF4-FFF2-40B4-BE49-F238E27FC236}">
                <a16:creationId xmlns:a16="http://schemas.microsoft.com/office/drawing/2014/main" id="{8E7E87B7-E465-E906-E749-24140B8C605F}"/>
              </a:ext>
            </a:extLst>
          </p:cNvPr>
          <p:cNvSpPr/>
          <p:nvPr/>
        </p:nvSpPr>
        <p:spPr>
          <a:xfrm>
            <a:off x="288431" y="4630196"/>
            <a:ext cx="3933697" cy="145619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1 of the 2025 graduates does not meet the graduation assessment requirements, but meets alternate requirements specified in their IEP.</a:t>
            </a:r>
          </a:p>
        </p:txBody>
      </p:sp>
      <p:sp>
        <p:nvSpPr>
          <p:cNvPr id="37" name="Rectangle: Rounded Corners 36">
            <a:extLst>
              <a:ext uri="{FF2B5EF4-FFF2-40B4-BE49-F238E27FC236}">
                <a16:creationId xmlns:a16="http://schemas.microsoft.com/office/drawing/2014/main" id="{AB7A7C1A-CB41-728A-C501-7757F20DCF45}"/>
              </a:ext>
            </a:extLst>
          </p:cNvPr>
          <p:cNvSpPr/>
          <p:nvPr/>
        </p:nvSpPr>
        <p:spPr>
          <a:xfrm>
            <a:off x="5133945" y="3897670"/>
            <a:ext cx="2754533"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5-year Graduation Rate (State Calculation)</a:t>
            </a:r>
          </a:p>
        </p:txBody>
      </p:sp>
      <p:sp>
        <p:nvSpPr>
          <p:cNvPr id="38" name="Equals 37">
            <a:extLst>
              <a:ext uri="{FF2B5EF4-FFF2-40B4-BE49-F238E27FC236}">
                <a16:creationId xmlns:a16="http://schemas.microsoft.com/office/drawing/2014/main" id="{BDCBB142-82E8-FA94-06FB-23F30E8AD1A1}"/>
              </a:ext>
            </a:extLst>
          </p:cNvPr>
          <p:cNvSpPr/>
          <p:nvPr/>
        </p:nvSpPr>
        <p:spPr>
          <a:xfrm>
            <a:off x="7986377" y="2624342"/>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E19841EB-0C9C-A2B6-C882-0AC9186CEB54}"/>
              </a:ext>
            </a:extLst>
          </p:cNvPr>
          <p:cNvSpPr txBox="1"/>
          <p:nvPr/>
        </p:nvSpPr>
        <p:spPr>
          <a:xfrm>
            <a:off x="8919830" y="3920396"/>
            <a:ext cx="761747" cy="369332"/>
          </a:xfrm>
          <a:prstGeom prst="rect">
            <a:avLst/>
          </a:prstGeom>
          <a:noFill/>
        </p:spPr>
        <p:txBody>
          <a:bodyPr wrap="none" rtlCol="0">
            <a:spAutoFit/>
          </a:bodyPr>
          <a:lstStyle/>
          <a:p>
            <a:r>
              <a:rPr lang="en-US"/>
              <a:t>95 + 3</a:t>
            </a:r>
          </a:p>
        </p:txBody>
      </p:sp>
      <p:cxnSp>
        <p:nvCxnSpPr>
          <p:cNvPr id="40" name="Straight Connector 39">
            <a:extLst>
              <a:ext uri="{FF2B5EF4-FFF2-40B4-BE49-F238E27FC236}">
                <a16:creationId xmlns:a16="http://schemas.microsoft.com/office/drawing/2014/main" id="{E257F71B-5E53-0E75-67C9-CD96F9942641}"/>
              </a:ext>
            </a:extLst>
          </p:cNvPr>
          <p:cNvCxnSpPr>
            <a:cxnSpLocks/>
          </p:cNvCxnSpPr>
          <p:nvPr/>
        </p:nvCxnSpPr>
        <p:spPr>
          <a:xfrm>
            <a:off x="8991561" y="4289902"/>
            <a:ext cx="692700" cy="6891"/>
          </a:xfrm>
          <a:prstGeom prst="line">
            <a:avLst/>
          </a:prstGeom>
          <a:ln w="38100">
            <a:solidFill>
              <a:srgbClr val="104E72"/>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CF42718-F47C-FFD2-6666-B52CA9DA2670}"/>
              </a:ext>
            </a:extLst>
          </p:cNvPr>
          <p:cNvSpPr txBox="1"/>
          <p:nvPr/>
        </p:nvSpPr>
        <p:spPr>
          <a:xfrm>
            <a:off x="9058984" y="4335250"/>
            <a:ext cx="530915" cy="369332"/>
          </a:xfrm>
          <a:prstGeom prst="rect">
            <a:avLst/>
          </a:prstGeom>
          <a:noFill/>
        </p:spPr>
        <p:txBody>
          <a:bodyPr wrap="none" rtlCol="0">
            <a:spAutoFit/>
          </a:bodyPr>
          <a:lstStyle/>
          <a:p>
            <a:r>
              <a:rPr lang="en-US">
                <a:solidFill>
                  <a:srgbClr val="C00000"/>
                </a:solidFill>
              </a:rPr>
              <a:t>106</a:t>
            </a:r>
          </a:p>
        </p:txBody>
      </p:sp>
      <p:sp>
        <p:nvSpPr>
          <p:cNvPr id="43" name="Equals 42">
            <a:extLst>
              <a:ext uri="{FF2B5EF4-FFF2-40B4-BE49-F238E27FC236}">
                <a16:creationId xmlns:a16="http://schemas.microsoft.com/office/drawing/2014/main" id="{0B080B48-31C0-ED44-A69B-7BB19CC55EB4}"/>
              </a:ext>
            </a:extLst>
          </p:cNvPr>
          <p:cNvSpPr/>
          <p:nvPr/>
        </p:nvSpPr>
        <p:spPr>
          <a:xfrm>
            <a:off x="9809393" y="4106992"/>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a:extLst>
              <a:ext uri="{FF2B5EF4-FFF2-40B4-BE49-F238E27FC236}">
                <a16:creationId xmlns:a16="http://schemas.microsoft.com/office/drawing/2014/main" id="{6EE44B7A-A151-6DF7-3721-CB6C5F5795A1}"/>
              </a:ext>
            </a:extLst>
          </p:cNvPr>
          <p:cNvSpPr txBox="1"/>
          <p:nvPr/>
        </p:nvSpPr>
        <p:spPr>
          <a:xfrm>
            <a:off x="10818114" y="4102785"/>
            <a:ext cx="782587" cy="369332"/>
          </a:xfrm>
          <a:prstGeom prst="rect">
            <a:avLst/>
          </a:prstGeom>
          <a:noFill/>
        </p:spPr>
        <p:txBody>
          <a:bodyPr wrap="none" rtlCol="0">
            <a:spAutoFit/>
          </a:bodyPr>
          <a:lstStyle/>
          <a:p>
            <a:r>
              <a:rPr lang="en-US">
                <a:solidFill>
                  <a:srgbClr val="C00000"/>
                </a:solidFill>
              </a:rPr>
              <a:t>92.5%</a:t>
            </a:r>
          </a:p>
        </p:txBody>
      </p:sp>
      <p:sp>
        <p:nvSpPr>
          <p:cNvPr id="52" name="Arrow: Right 51">
            <a:extLst>
              <a:ext uri="{FF2B5EF4-FFF2-40B4-BE49-F238E27FC236}">
                <a16:creationId xmlns:a16="http://schemas.microsoft.com/office/drawing/2014/main" id="{04E5E539-6618-9299-F96B-754B234ACCBA}"/>
              </a:ext>
            </a:extLst>
          </p:cNvPr>
          <p:cNvSpPr/>
          <p:nvPr/>
        </p:nvSpPr>
        <p:spPr>
          <a:xfrm>
            <a:off x="4381244" y="2573910"/>
            <a:ext cx="593587" cy="457573"/>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8FF3C22-CE1D-8C45-FE9A-3C11EF3BC29B}"/>
              </a:ext>
            </a:extLst>
          </p:cNvPr>
          <p:cNvSpPr/>
          <p:nvPr/>
        </p:nvSpPr>
        <p:spPr>
          <a:xfrm>
            <a:off x="268749" y="3342882"/>
            <a:ext cx="3933698" cy="43038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104E72"/>
                </a:solidFill>
              </a:rPr>
              <a:t>2 students drop out.</a:t>
            </a:r>
          </a:p>
        </p:txBody>
      </p:sp>
      <p:sp>
        <p:nvSpPr>
          <p:cNvPr id="3" name="Rectangle: Rounded Corners 2">
            <a:extLst>
              <a:ext uri="{FF2B5EF4-FFF2-40B4-BE49-F238E27FC236}">
                <a16:creationId xmlns:a16="http://schemas.microsoft.com/office/drawing/2014/main" id="{9DABDFAD-85CD-4DB6-D034-AAC939EEFEDB}"/>
              </a:ext>
            </a:extLst>
          </p:cNvPr>
          <p:cNvSpPr/>
          <p:nvPr/>
        </p:nvSpPr>
        <p:spPr>
          <a:xfrm>
            <a:off x="288432" y="2837272"/>
            <a:ext cx="3933698" cy="43038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104E72"/>
                </a:solidFill>
              </a:rPr>
              <a:t>1 student transfers out.</a:t>
            </a:r>
          </a:p>
        </p:txBody>
      </p:sp>
      <p:sp>
        <p:nvSpPr>
          <p:cNvPr id="4" name="Rectangle: Rounded Corners 3">
            <a:extLst>
              <a:ext uri="{FF2B5EF4-FFF2-40B4-BE49-F238E27FC236}">
                <a16:creationId xmlns:a16="http://schemas.microsoft.com/office/drawing/2014/main" id="{C19A95DB-70E9-20E3-C5CB-FACBB4445518}"/>
              </a:ext>
            </a:extLst>
          </p:cNvPr>
          <p:cNvSpPr/>
          <p:nvPr/>
        </p:nvSpPr>
        <p:spPr>
          <a:xfrm>
            <a:off x="288432" y="2346148"/>
            <a:ext cx="3933698" cy="430389"/>
          </a:xfrm>
          <a:prstGeom prst="roundRect">
            <a:avLst/>
          </a:prstGeom>
          <a:solidFill>
            <a:schemeClr val="accent4">
              <a:lumMod val="60000"/>
              <a:lumOff val="40000"/>
            </a:schemeClr>
          </a:solidFill>
          <a:ln>
            <a:solidFill>
              <a:srgbClr val="B345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rgbClr val="C00000"/>
                </a:solidFill>
              </a:rPr>
              <a:t>5 students transfer in.</a:t>
            </a:r>
          </a:p>
        </p:txBody>
      </p:sp>
      <p:sp>
        <p:nvSpPr>
          <p:cNvPr id="8" name="Rectangle: Rounded Corners 7">
            <a:extLst>
              <a:ext uri="{FF2B5EF4-FFF2-40B4-BE49-F238E27FC236}">
                <a16:creationId xmlns:a16="http://schemas.microsoft.com/office/drawing/2014/main" id="{9359FA91-3425-2186-4917-5295080CB83A}"/>
              </a:ext>
            </a:extLst>
          </p:cNvPr>
          <p:cNvSpPr/>
          <p:nvPr/>
        </p:nvSpPr>
        <p:spPr>
          <a:xfrm>
            <a:off x="5133945" y="2415019"/>
            <a:ext cx="2754533" cy="78377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104E72"/>
                </a:solidFill>
              </a:rPr>
              <a:t>5-year Adjusted Cohort</a:t>
            </a:r>
          </a:p>
        </p:txBody>
      </p:sp>
      <p:sp>
        <p:nvSpPr>
          <p:cNvPr id="9" name="Equals 8">
            <a:extLst>
              <a:ext uri="{FF2B5EF4-FFF2-40B4-BE49-F238E27FC236}">
                <a16:creationId xmlns:a16="http://schemas.microsoft.com/office/drawing/2014/main" id="{ED73C489-6B31-1BEA-220D-A703C241F358}"/>
              </a:ext>
            </a:extLst>
          </p:cNvPr>
          <p:cNvSpPr/>
          <p:nvPr/>
        </p:nvSpPr>
        <p:spPr>
          <a:xfrm>
            <a:off x="8190319" y="4259392"/>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4F498235-E7C0-2FF9-FC71-F86BB3BB0EB3}"/>
              </a:ext>
            </a:extLst>
          </p:cNvPr>
          <p:cNvSpPr txBox="1"/>
          <p:nvPr/>
        </p:nvSpPr>
        <p:spPr>
          <a:xfrm>
            <a:off x="8925661" y="2622238"/>
            <a:ext cx="1223412" cy="369332"/>
          </a:xfrm>
          <a:prstGeom prst="rect">
            <a:avLst/>
          </a:prstGeom>
          <a:noFill/>
        </p:spPr>
        <p:txBody>
          <a:bodyPr wrap="none" rtlCol="0">
            <a:spAutoFit/>
          </a:bodyPr>
          <a:lstStyle/>
          <a:p>
            <a:r>
              <a:rPr lang="en-US"/>
              <a:t>102 + </a:t>
            </a:r>
            <a:r>
              <a:rPr lang="en-US">
                <a:solidFill>
                  <a:srgbClr val="C00000"/>
                </a:solidFill>
              </a:rPr>
              <a:t>5</a:t>
            </a:r>
            <a:r>
              <a:rPr lang="en-US"/>
              <a:t> – 1</a:t>
            </a:r>
          </a:p>
        </p:txBody>
      </p:sp>
      <p:sp>
        <p:nvSpPr>
          <p:cNvPr id="11" name="Equals 10">
            <a:extLst>
              <a:ext uri="{FF2B5EF4-FFF2-40B4-BE49-F238E27FC236}">
                <a16:creationId xmlns:a16="http://schemas.microsoft.com/office/drawing/2014/main" id="{9654792A-3F69-FF78-2600-F6BB3366901D}"/>
              </a:ext>
            </a:extLst>
          </p:cNvPr>
          <p:cNvSpPr/>
          <p:nvPr/>
        </p:nvSpPr>
        <p:spPr>
          <a:xfrm>
            <a:off x="10216351" y="2622238"/>
            <a:ext cx="813916" cy="365125"/>
          </a:xfrm>
          <a:prstGeom prst="mathEqual">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12CAFC8A-F314-B958-D090-5B8AC43F56BC}"/>
              </a:ext>
            </a:extLst>
          </p:cNvPr>
          <p:cNvSpPr txBox="1"/>
          <p:nvPr/>
        </p:nvSpPr>
        <p:spPr>
          <a:xfrm>
            <a:off x="11165461" y="2618031"/>
            <a:ext cx="530915" cy="369332"/>
          </a:xfrm>
          <a:prstGeom prst="rect">
            <a:avLst/>
          </a:prstGeom>
          <a:noFill/>
        </p:spPr>
        <p:txBody>
          <a:bodyPr wrap="none" rtlCol="0">
            <a:spAutoFit/>
          </a:bodyPr>
          <a:lstStyle/>
          <a:p>
            <a:r>
              <a:rPr lang="en-US">
                <a:solidFill>
                  <a:srgbClr val="C00000"/>
                </a:solidFill>
              </a:rPr>
              <a:t>106</a:t>
            </a:r>
          </a:p>
        </p:txBody>
      </p:sp>
      <p:sp>
        <p:nvSpPr>
          <p:cNvPr id="13" name="Arrow: Right 12">
            <a:extLst>
              <a:ext uri="{FF2B5EF4-FFF2-40B4-BE49-F238E27FC236}">
                <a16:creationId xmlns:a16="http://schemas.microsoft.com/office/drawing/2014/main" id="{E28D19C8-C12D-6D03-9622-8A606B471372}"/>
              </a:ext>
            </a:extLst>
          </p:cNvPr>
          <p:cNvSpPr/>
          <p:nvPr/>
        </p:nvSpPr>
        <p:spPr>
          <a:xfrm rot="5400000">
            <a:off x="8358060" y="3325611"/>
            <a:ext cx="424962" cy="459504"/>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FD113A3-FB3A-E618-D7AA-B83F634251F5}"/>
              </a:ext>
            </a:extLst>
          </p:cNvPr>
          <p:cNvSpPr/>
          <p:nvPr/>
        </p:nvSpPr>
        <p:spPr>
          <a:xfrm>
            <a:off x="2806073" y="2415019"/>
            <a:ext cx="1290690" cy="305257"/>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Added</a:t>
            </a:r>
          </a:p>
        </p:txBody>
      </p:sp>
      <p:sp>
        <p:nvSpPr>
          <p:cNvPr id="15" name="Rectangle: Rounded Corners 14">
            <a:extLst>
              <a:ext uri="{FF2B5EF4-FFF2-40B4-BE49-F238E27FC236}">
                <a16:creationId xmlns:a16="http://schemas.microsoft.com/office/drawing/2014/main" id="{1ED603E4-08E8-D8E2-3E5B-A15F62A8A333}"/>
              </a:ext>
            </a:extLst>
          </p:cNvPr>
          <p:cNvSpPr/>
          <p:nvPr/>
        </p:nvSpPr>
        <p:spPr>
          <a:xfrm>
            <a:off x="2806072" y="2898975"/>
            <a:ext cx="1292859" cy="305257"/>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Removed</a:t>
            </a:r>
          </a:p>
        </p:txBody>
      </p:sp>
      <p:sp>
        <p:nvSpPr>
          <p:cNvPr id="16" name="Rectangle: Rounded Corners 15">
            <a:extLst>
              <a:ext uri="{FF2B5EF4-FFF2-40B4-BE49-F238E27FC236}">
                <a16:creationId xmlns:a16="http://schemas.microsoft.com/office/drawing/2014/main" id="{420BBF1F-C1EE-ABB3-36A4-B2125BFAF738}"/>
              </a:ext>
            </a:extLst>
          </p:cNvPr>
          <p:cNvSpPr/>
          <p:nvPr/>
        </p:nvSpPr>
        <p:spPr>
          <a:xfrm>
            <a:off x="2806072" y="3402734"/>
            <a:ext cx="1327919" cy="305257"/>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Remain</a:t>
            </a:r>
          </a:p>
        </p:txBody>
      </p:sp>
      <p:sp>
        <p:nvSpPr>
          <p:cNvPr id="18" name="Oval 17">
            <a:extLst>
              <a:ext uri="{FF2B5EF4-FFF2-40B4-BE49-F238E27FC236}">
                <a16:creationId xmlns:a16="http://schemas.microsoft.com/office/drawing/2014/main" id="{88529903-144C-D0B5-B06E-46D9AF4B08F1}"/>
              </a:ext>
            </a:extLst>
          </p:cNvPr>
          <p:cNvSpPr/>
          <p:nvPr/>
        </p:nvSpPr>
        <p:spPr>
          <a:xfrm>
            <a:off x="797" y="2201541"/>
            <a:ext cx="2984360" cy="656584"/>
          </a:xfrm>
          <a:prstGeom prst="ellipse">
            <a:avLst/>
          </a:prstGeom>
          <a:noFill/>
          <a:ln w="38100">
            <a:solidFill>
              <a:srgbClr val="B345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F92212C-3CEC-C836-C44F-3BD32BE7B96E}"/>
              </a:ext>
            </a:extLst>
          </p:cNvPr>
          <p:cNvSpPr/>
          <p:nvPr/>
        </p:nvSpPr>
        <p:spPr>
          <a:xfrm rot="16200000">
            <a:off x="10901116" y="4665907"/>
            <a:ext cx="593587" cy="375555"/>
          </a:xfrm>
          <a:prstGeom prst="rightArrow">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165E2E5-FB7C-8BFA-36B0-620D8CAE2E3F}"/>
              </a:ext>
            </a:extLst>
          </p:cNvPr>
          <p:cNvSpPr/>
          <p:nvPr/>
        </p:nvSpPr>
        <p:spPr>
          <a:xfrm>
            <a:off x="7581686" y="5271819"/>
            <a:ext cx="4199782" cy="545053"/>
          </a:xfrm>
          <a:prstGeom prst="roundRect">
            <a:avLst/>
          </a:prstGeom>
          <a:solidFill>
            <a:srgbClr val="B345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Lower than the 4-year rate of 93.1%</a:t>
            </a:r>
          </a:p>
        </p:txBody>
      </p:sp>
    </p:spTree>
    <p:extLst>
      <p:ext uri="{BB962C8B-B14F-4D97-AF65-F5344CB8AC3E}">
        <p14:creationId xmlns:p14="http://schemas.microsoft.com/office/powerpoint/2010/main" val="1157690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348C2-EAB9-5426-A220-6AD417D550B3}"/>
              </a:ext>
            </a:extLst>
          </p:cNvPr>
          <p:cNvSpPr>
            <a:spLocks noGrp="1"/>
          </p:cNvSpPr>
          <p:nvPr>
            <p:ph type="title"/>
          </p:nvPr>
        </p:nvSpPr>
        <p:spPr>
          <a:xfrm>
            <a:off x="0" y="3429000"/>
            <a:ext cx="12192000" cy="2726386"/>
          </a:xfrm>
        </p:spPr>
        <p:txBody>
          <a:bodyPr/>
          <a:lstStyle/>
          <a:p>
            <a:r>
              <a:rPr lang="en-US"/>
              <a:t>State and Federal Accountability</a:t>
            </a:r>
          </a:p>
        </p:txBody>
      </p:sp>
      <p:sp>
        <p:nvSpPr>
          <p:cNvPr id="5" name="Slide Number Placeholder 4">
            <a:extLst>
              <a:ext uri="{FF2B5EF4-FFF2-40B4-BE49-F238E27FC236}">
                <a16:creationId xmlns:a16="http://schemas.microsoft.com/office/drawing/2014/main" id="{08F230CA-E894-47CA-1946-73D3BC866288}"/>
              </a:ext>
            </a:extLst>
          </p:cNvPr>
          <p:cNvSpPr>
            <a:spLocks noGrp="1"/>
          </p:cNvSpPr>
          <p:nvPr>
            <p:ph type="sldNum" sz="quarter" idx="12"/>
          </p:nvPr>
        </p:nvSpPr>
        <p:spPr>
          <a:xfrm>
            <a:off x="11172825" y="6227807"/>
            <a:ext cx="2743200" cy="365125"/>
          </a:xfrm>
        </p:spPr>
        <p:txBody>
          <a:bodyPr/>
          <a:lstStyle/>
          <a:p>
            <a:fld id="{A3D1C70C-36A2-44FC-A083-98959550CFF4}" type="slidenum">
              <a:rPr lang="en-US" smtClean="0"/>
              <a:t>28</a:t>
            </a:fld>
            <a:endParaRPr lang="en-US"/>
          </a:p>
        </p:txBody>
      </p:sp>
    </p:spTree>
    <p:extLst>
      <p:ext uri="{BB962C8B-B14F-4D97-AF65-F5344CB8AC3E}">
        <p14:creationId xmlns:p14="http://schemas.microsoft.com/office/powerpoint/2010/main" val="80231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Federal/ESSA Requirements</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29</a:t>
            </a:fld>
            <a:endParaRPr lang="en-US"/>
          </a:p>
        </p:txBody>
      </p:sp>
      <p:sp>
        <p:nvSpPr>
          <p:cNvPr id="4" name="Rectangle: Rounded Corners 3">
            <a:extLst>
              <a:ext uri="{FF2B5EF4-FFF2-40B4-BE49-F238E27FC236}">
                <a16:creationId xmlns:a16="http://schemas.microsoft.com/office/drawing/2014/main" id="{481E18BD-74E6-EE04-4A36-A750E47F1021}"/>
              </a:ext>
            </a:extLst>
          </p:cNvPr>
          <p:cNvSpPr/>
          <p:nvPr/>
        </p:nvSpPr>
        <p:spPr>
          <a:xfrm>
            <a:off x="964642" y="1300238"/>
            <a:ext cx="4551902" cy="512466"/>
          </a:xfrm>
          <a:prstGeom prst="roundRect">
            <a:avLst/>
          </a:prstGeom>
          <a:solidFill>
            <a:srgbClr val="104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Federal Requirements</a:t>
            </a:r>
          </a:p>
        </p:txBody>
      </p:sp>
      <p:sp>
        <p:nvSpPr>
          <p:cNvPr id="8" name="Rectangle: Rounded Corners 7">
            <a:extLst>
              <a:ext uri="{FF2B5EF4-FFF2-40B4-BE49-F238E27FC236}">
                <a16:creationId xmlns:a16="http://schemas.microsoft.com/office/drawing/2014/main" id="{D9DB06A4-74BD-8430-78C7-D468858A8227}"/>
              </a:ext>
            </a:extLst>
          </p:cNvPr>
          <p:cNvSpPr/>
          <p:nvPr/>
        </p:nvSpPr>
        <p:spPr>
          <a:xfrm>
            <a:off x="964642" y="2011159"/>
            <a:ext cx="4551902" cy="104605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Report four-year adjusted cohort graduation rates to the U.S. Department of Education each year through ED</a:t>
            </a:r>
            <a:r>
              <a:rPr lang="en-US" sz="1600" i="1">
                <a:solidFill>
                  <a:srgbClr val="000000"/>
                </a:solidFill>
                <a:latin typeface="+mj-lt"/>
              </a:rPr>
              <a:t>Facts.</a:t>
            </a:r>
          </a:p>
        </p:txBody>
      </p:sp>
      <p:sp>
        <p:nvSpPr>
          <p:cNvPr id="9" name="Rectangle: Rounded Corners 8">
            <a:extLst>
              <a:ext uri="{FF2B5EF4-FFF2-40B4-BE49-F238E27FC236}">
                <a16:creationId xmlns:a16="http://schemas.microsoft.com/office/drawing/2014/main" id="{E3B8F378-9D14-C489-70A1-0AFA95A2B8CC}"/>
              </a:ext>
            </a:extLst>
          </p:cNvPr>
          <p:cNvSpPr/>
          <p:nvPr/>
        </p:nvSpPr>
        <p:spPr>
          <a:xfrm>
            <a:off x="959618" y="3192864"/>
            <a:ext cx="4551902" cy="81038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Include four-year adjusted cohort graduation rates in their ESSA accountability system</a:t>
            </a:r>
            <a:r>
              <a:rPr lang="en-US" sz="1600" i="1">
                <a:solidFill>
                  <a:srgbClr val="000000"/>
                </a:solidFill>
                <a:latin typeface="+mj-lt"/>
              </a:rPr>
              <a:t>.</a:t>
            </a:r>
          </a:p>
        </p:txBody>
      </p:sp>
      <p:sp>
        <p:nvSpPr>
          <p:cNvPr id="10" name="Rectangle: Rounded Corners 9">
            <a:extLst>
              <a:ext uri="{FF2B5EF4-FFF2-40B4-BE49-F238E27FC236}">
                <a16:creationId xmlns:a16="http://schemas.microsoft.com/office/drawing/2014/main" id="{599F45F5-0A68-3DEA-3AC4-12CED7BF8EE1}"/>
              </a:ext>
            </a:extLst>
          </p:cNvPr>
          <p:cNvSpPr/>
          <p:nvPr/>
        </p:nvSpPr>
        <p:spPr>
          <a:xfrm>
            <a:off x="959618" y="4143457"/>
            <a:ext cx="4551902" cy="81038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Align calculations with federal requirements for defining graduates.</a:t>
            </a:r>
            <a:endParaRPr lang="en-US" sz="1600" i="1">
              <a:solidFill>
                <a:srgbClr val="000000"/>
              </a:solidFill>
              <a:latin typeface="+mj-lt"/>
            </a:endParaRPr>
          </a:p>
        </p:txBody>
      </p:sp>
      <p:sp>
        <p:nvSpPr>
          <p:cNvPr id="11" name="Rectangle: Rounded Corners 10">
            <a:extLst>
              <a:ext uri="{FF2B5EF4-FFF2-40B4-BE49-F238E27FC236}">
                <a16:creationId xmlns:a16="http://schemas.microsoft.com/office/drawing/2014/main" id="{06F671D2-84B3-1984-AA14-1FBC23C766B3}"/>
              </a:ext>
            </a:extLst>
          </p:cNvPr>
          <p:cNvSpPr/>
          <p:nvPr/>
        </p:nvSpPr>
        <p:spPr>
          <a:xfrm>
            <a:off x="959618" y="5094049"/>
            <a:ext cx="4551902" cy="81038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Optional: States may report/include extended year graduation rates, in addition to four-year.</a:t>
            </a:r>
            <a:endParaRPr lang="en-US" sz="1600" i="1">
              <a:solidFill>
                <a:srgbClr val="000000"/>
              </a:solidFill>
              <a:latin typeface="+mj-lt"/>
            </a:endParaRPr>
          </a:p>
        </p:txBody>
      </p:sp>
      <p:sp>
        <p:nvSpPr>
          <p:cNvPr id="12" name="Rectangle: Rounded Corners 11">
            <a:extLst>
              <a:ext uri="{FF2B5EF4-FFF2-40B4-BE49-F238E27FC236}">
                <a16:creationId xmlns:a16="http://schemas.microsoft.com/office/drawing/2014/main" id="{2B7019AE-0D3E-1BE6-0BB4-8A71B7C1760D}"/>
              </a:ext>
            </a:extLst>
          </p:cNvPr>
          <p:cNvSpPr/>
          <p:nvPr/>
        </p:nvSpPr>
        <p:spPr>
          <a:xfrm>
            <a:off x="6241701" y="1300238"/>
            <a:ext cx="4551902" cy="51246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104E72"/>
                </a:solidFill>
              </a:rPr>
              <a:t>New Jersey</a:t>
            </a:r>
          </a:p>
        </p:txBody>
      </p:sp>
      <p:sp>
        <p:nvSpPr>
          <p:cNvPr id="13" name="Rectangle: Rounded Corners 12">
            <a:extLst>
              <a:ext uri="{FF2B5EF4-FFF2-40B4-BE49-F238E27FC236}">
                <a16:creationId xmlns:a16="http://schemas.microsoft.com/office/drawing/2014/main" id="{704AB721-09C5-47F8-5291-E60946DDEE34}"/>
              </a:ext>
            </a:extLst>
          </p:cNvPr>
          <p:cNvSpPr/>
          <p:nvPr/>
        </p:nvSpPr>
        <p:spPr>
          <a:xfrm>
            <a:off x="6241701" y="2011159"/>
            <a:ext cx="4551902" cy="89281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New Jersey included four-year and five-year adjusted cohort graduation rates in its 2017 ESSA State Plan.</a:t>
            </a:r>
            <a:endParaRPr lang="en-US" sz="1600" i="1">
              <a:solidFill>
                <a:srgbClr val="000000"/>
              </a:solidFill>
              <a:latin typeface="+mj-lt"/>
            </a:endParaRPr>
          </a:p>
        </p:txBody>
      </p:sp>
      <p:sp>
        <p:nvSpPr>
          <p:cNvPr id="14" name="Rectangle: Rounded Corners 13">
            <a:extLst>
              <a:ext uri="{FF2B5EF4-FFF2-40B4-BE49-F238E27FC236}">
                <a16:creationId xmlns:a16="http://schemas.microsoft.com/office/drawing/2014/main" id="{0F2678AD-F8BE-E978-580F-D6A519BA7CF2}"/>
              </a:ext>
            </a:extLst>
          </p:cNvPr>
          <p:cNvSpPr/>
          <p:nvPr/>
        </p:nvSpPr>
        <p:spPr>
          <a:xfrm>
            <a:off x="6241701" y="3036653"/>
            <a:ext cx="4551902" cy="93505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New Jersey uses and reports the </a:t>
            </a:r>
            <a:r>
              <a:rPr lang="en-US" sz="1600" b="1">
                <a:solidFill>
                  <a:srgbClr val="000000"/>
                </a:solidFill>
                <a:latin typeface="+mj-lt"/>
              </a:rPr>
              <a:t>federal version</a:t>
            </a:r>
            <a:r>
              <a:rPr lang="en-US" sz="1600">
                <a:solidFill>
                  <a:srgbClr val="000000"/>
                </a:solidFill>
                <a:latin typeface="+mj-lt"/>
              </a:rPr>
              <a:t> of the four-year and five-year adjusted cohort graduation rates for ESSA and ED</a:t>
            </a:r>
            <a:r>
              <a:rPr lang="en-US" sz="1600" i="1">
                <a:solidFill>
                  <a:srgbClr val="000000"/>
                </a:solidFill>
                <a:latin typeface="+mj-lt"/>
              </a:rPr>
              <a:t>Facts.</a:t>
            </a:r>
          </a:p>
        </p:txBody>
      </p:sp>
      <p:sp>
        <p:nvSpPr>
          <p:cNvPr id="15" name="Rectangle: Rounded Corners 14">
            <a:extLst>
              <a:ext uri="{FF2B5EF4-FFF2-40B4-BE49-F238E27FC236}">
                <a16:creationId xmlns:a16="http://schemas.microsoft.com/office/drawing/2014/main" id="{050C7560-4568-B148-7FFC-5B8EB85F6521}"/>
              </a:ext>
            </a:extLst>
          </p:cNvPr>
          <p:cNvSpPr/>
          <p:nvPr/>
        </p:nvSpPr>
        <p:spPr>
          <a:xfrm>
            <a:off x="6241701" y="4883345"/>
            <a:ext cx="4551902" cy="104605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New Jersey will be proposing to amend the ESSA State plan to include six-year adjusted cohort rates, along with the four-year and five-year rates, in the future.</a:t>
            </a:r>
            <a:endParaRPr lang="en-US" sz="1600" i="1">
              <a:solidFill>
                <a:srgbClr val="000000"/>
              </a:solidFill>
              <a:latin typeface="+mj-lt"/>
            </a:endParaRPr>
          </a:p>
        </p:txBody>
      </p:sp>
      <p:cxnSp>
        <p:nvCxnSpPr>
          <p:cNvPr id="17" name="Straight Connector 16">
            <a:extLst>
              <a:ext uri="{FF2B5EF4-FFF2-40B4-BE49-F238E27FC236}">
                <a16:creationId xmlns:a16="http://schemas.microsoft.com/office/drawing/2014/main" id="{F3C77D32-D17C-4B02-DE23-1E6BBE34DCD7}"/>
              </a:ext>
            </a:extLst>
          </p:cNvPr>
          <p:cNvCxnSpPr/>
          <p:nvPr/>
        </p:nvCxnSpPr>
        <p:spPr>
          <a:xfrm>
            <a:off x="5898382" y="1300238"/>
            <a:ext cx="0" cy="4604193"/>
          </a:xfrm>
          <a:prstGeom prst="line">
            <a:avLst/>
          </a:prstGeom>
          <a:ln w="38100">
            <a:solidFill>
              <a:srgbClr val="104E72"/>
            </a:solidFill>
            <a:prstDash val="dash"/>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542FD2FA-036E-4B0B-995A-30D943B67743}"/>
              </a:ext>
            </a:extLst>
          </p:cNvPr>
          <p:cNvSpPr/>
          <p:nvPr/>
        </p:nvSpPr>
        <p:spPr>
          <a:xfrm>
            <a:off x="6241701" y="4098189"/>
            <a:ext cx="4551902" cy="6586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600">
                <a:solidFill>
                  <a:srgbClr val="000000"/>
                </a:solidFill>
                <a:latin typeface="+mj-lt"/>
              </a:rPr>
              <a:t>ESSA accountability is based on overall school graduation rates and student group rates.</a:t>
            </a:r>
            <a:endParaRPr lang="en-US" sz="1600" i="1">
              <a:solidFill>
                <a:srgbClr val="000000"/>
              </a:solidFill>
              <a:latin typeface="+mj-lt"/>
            </a:endParaRPr>
          </a:p>
        </p:txBody>
      </p:sp>
    </p:spTree>
    <p:extLst>
      <p:ext uri="{BB962C8B-B14F-4D97-AF65-F5344CB8AC3E}">
        <p14:creationId xmlns:p14="http://schemas.microsoft.com/office/powerpoint/2010/main" val="77071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6000">
                <a:latin typeface="Palatino Linotype"/>
              </a:rPr>
              <a:t>Welcome</a:t>
            </a:r>
            <a:endParaRPr lang="en-US" sz="6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64737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ESSA Graduation Indicator</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200">
                <a:solidFill>
                  <a:srgbClr val="000000"/>
                </a:solidFill>
                <a:latin typeface="+mj-lt"/>
              </a:rPr>
              <a:t>In the ESSA accountability system, 4-year and 5-year graduation rates are equally weighted. The weights are based on school configuration and inclusion of the Progress toward English language proficiency (ELP) indicator.</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30</a:t>
            </a:fld>
            <a:endParaRPr lang="en-US"/>
          </a:p>
        </p:txBody>
      </p:sp>
      <p:graphicFrame>
        <p:nvGraphicFramePr>
          <p:cNvPr id="4" name="Table 3">
            <a:extLst>
              <a:ext uri="{FF2B5EF4-FFF2-40B4-BE49-F238E27FC236}">
                <a16:creationId xmlns:a16="http://schemas.microsoft.com/office/drawing/2014/main" id="{7040052D-6B7D-35A9-8144-D3E081D5E98B}"/>
              </a:ext>
            </a:extLst>
          </p:cNvPr>
          <p:cNvGraphicFramePr>
            <a:graphicFrameLocks noGrp="1"/>
          </p:cNvGraphicFramePr>
          <p:nvPr/>
        </p:nvGraphicFramePr>
        <p:xfrm>
          <a:off x="1775963" y="2510220"/>
          <a:ext cx="8413063" cy="3484880"/>
        </p:xfrm>
        <a:graphic>
          <a:graphicData uri="http://schemas.openxmlformats.org/drawingml/2006/table">
            <a:tbl>
              <a:tblPr firstRow="1" bandRow="1">
                <a:tableStyleId>{2D5ABB26-0587-4C30-8999-92F81FD0307C}</a:tableStyleId>
              </a:tblPr>
              <a:tblGrid>
                <a:gridCol w="2072555">
                  <a:extLst>
                    <a:ext uri="{9D8B030D-6E8A-4147-A177-3AD203B41FA5}">
                      <a16:colId xmlns:a16="http://schemas.microsoft.com/office/drawing/2014/main" val="1104667262"/>
                    </a:ext>
                  </a:extLst>
                </a:gridCol>
                <a:gridCol w="1585127">
                  <a:extLst>
                    <a:ext uri="{9D8B030D-6E8A-4147-A177-3AD203B41FA5}">
                      <a16:colId xmlns:a16="http://schemas.microsoft.com/office/drawing/2014/main" val="3345748226"/>
                    </a:ext>
                  </a:extLst>
                </a:gridCol>
                <a:gridCol w="1585127">
                  <a:extLst>
                    <a:ext uri="{9D8B030D-6E8A-4147-A177-3AD203B41FA5}">
                      <a16:colId xmlns:a16="http://schemas.microsoft.com/office/drawing/2014/main" val="1001987656"/>
                    </a:ext>
                  </a:extLst>
                </a:gridCol>
                <a:gridCol w="1585127">
                  <a:extLst>
                    <a:ext uri="{9D8B030D-6E8A-4147-A177-3AD203B41FA5}">
                      <a16:colId xmlns:a16="http://schemas.microsoft.com/office/drawing/2014/main" val="628944549"/>
                    </a:ext>
                  </a:extLst>
                </a:gridCol>
                <a:gridCol w="1585127">
                  <a:extLst>
                    <a:ext uri="{9D8B030D-6E8A-4147-A177-3AD203B41FA5}">
                      <a16:colId xmlns:a16="http://schemas.microsoft.com/office/drawing/2014/main" val="1215506438"/>
                    </a:ext>
                  </a:extLst>
                </a:gridCol>
              </a:tblGrid>
              <a:tr h="370840">
                <a:tc>
                  <a:txBody>
                    <a:bodyPr/>
                    <a:lstStyle/>
                    <a:p>
                      <a:pPr algn="ctr"/>
                      <a:r>
                        <a:rPr lang="en-US" sz="1400" b="1">
                          <a:solidFill>
                            <a:schemeClr val="bg1"/>
                          </a:solidFill>
                        </a:rPr>
                        <a:t>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tc>
                  <a:txBody>
                    <a:bodyPr/>
                    <a:lstStyle/>
                    <a:p>
                      <a:pPr algn="ctr"/>
                      <a:r>
                        <a:rPr lang="en-US" sz="1400" b="1">
                          <a:solidFill>
                            <a:schemeClr val="bg1"/>
                          </a:solidFill>
                        </a:rPr>
                        <a:t>HS (with ELP)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tc>
                  <a:txBody>
                    <a:bodyPr/>
                    <a:lstStyle/>
                    <a:p>
                      <a:pPr algn="ctr"/>
                      <a:r>
                        <a:rPr lang="en-US" sz="1400" b="1">
                          <a:solidFill>
                            <a:schemeClr val="bg1"/>
                          </a:solidFill>
                        </a:rPr>
                        <a:t>HS (no ELP)</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tc>
                  <a:txBody>
                    <a:bodyPr/>
                    <a:lstStyle/>
                    <a:p>
                      <a:pPr algn="ctr"/>
                      <a:r>
                        <a:rPr lang="en-US" sz="1400" b="1">
                          <a:solidFill>
                            <a:schemeClr val="bg1"/>
                          </a:solidFill>
                        </a:rPr>
                        <a:t>Mixed (with ELP)</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tc>
                  <a:txBody>
                    <a:bodyPr/>
                    <a:lstStyle/>
                    <a:p>
                      <a:pPr algn="ctr"/>
                      <a:r>
                        <a:rPr lang="en-US" sz="1400" b="1">
                          <a:solidFill>
                            <a:schemeClr val="bg1"/>
                          </a:solidFill>
                        </a:rPr>
                        <a:t>Mixed (no ELP)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extLst>
                  <a:ext uri="{0D108BD9-81ED-4DB2-BD59-A6C34878D82A}">
                    <a16:rowId xmlns:a16="http://schemas.microsoft.com/office/drawing/2014/main" val="933118594"/>
                  </a:ext>
                </a:extLst>
              </a:tr>
              <a:tr h="370840">
                <a:tc>
                  <a:txBody>
                    <a:bodyPr/>
                    <a:lstStyle/>
                    <a:p>
                      <a:pPr algn="ctr"/>
                      <a:r>
                        <a:rPr lang="en-US" sz="1400"/>
                        <a:t>ELA Proficiency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17.5%</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046368"/>
                  </a:ext>
                </a:extLst>
              </a:tr>
              <a:tr h="370840">
                <a:tc>
                  <a:txBody>
                    <a:bodyPr/>
                    <a:lstStyle/>
                    <a:p>
                      <a:pPr algn="ctr"/>
                      <a:r>
                        <a:rPr lang="en-US" sz="1400"/>
                        <a:t>Math Proficiency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17.5%</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864579"/>
                  </a:ext>
                </a:extLst>
              </a:tr>
              <a:tr h="370840">
                <a:tc>
                  <a:txBody>
                    <a:bodyPr/>
                    <a:lstStyle/>
                    <a:p>
                      <a:pPr algn="ctr"/>
                      <a:r>
                        <a:rPr lang="en-US" sz="1400"/>
                        <a:t>ELA Growth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a:t>n/a</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a:t>12.5%</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876889"/>
                  </a:ext>
                </a:extLst>
              </a:tr>
              <a:tr h="370840">
                <a:tc>
                  <a:txBody>
                    <a:bodyPr/>
                    <a:lstStyle/>
                    <a:p>
                      <a:pPr algn="ctr"/>
                      <a:r>
                        <a:rPr lang="en-US" sz="1400"/>
                        <a:t>Math Growth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a:t>n/a</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a:t>12.5%</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64247"/>
                  </a:ext>
                </a:extLst>
              </a:tr>
              <a:tr h="370840">
                <a:tc>
                  <a:txBody>
                    <a:bodyPr/>
                    <a:lstStyle/>
                    <a:p>
                      <a:pPr algn="ctr"/>
                      <a:r>
                        <a:rPr lang="en-US" sz="1400"/>
                        <a:t>4-Year Graduation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25%</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12.5%</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818561"/>
                  </a:ext>
                </a:extLst>
              </a:tr>
              <a:tr h="370840">
                <a:tc>
                  <a:txBody>
                    <a:bodyPr/>
                    <a:lstStyle/>
                    <a:p>
                      <a:pPr algn="ctr"/>
                      <a:r>
                        <a:rPr lang="en-US" sz="1400"/>
                        <a:t>5-Year Graduation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25%</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12.5%</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824490"/>
                  </a:ext>
                </a:extLst>
              </a:tr>
              <a:tr h="370840">
                <a:tc>
                  <a:txBody>
                    <a:bodyPr/>
                    <a:lstStyle/>
                    <a:p>
                      <a:pPr algn="ctr"/>
                      <a:r>
                        <a:rPr lang="en-US" sz="1400"/>
                        <a:t>Progress toward ELP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n/a</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a:t>20%</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26433116"/>
                  </a:ext>
                </a:extLst>
              </a:tr>
              <a:tr h="370840">
                <a:tc>
                  <a:txBody>
                    <a:bodyPr/>
                    <a:lstStyle/>
                    <a:p>
                      <a:pPr algn="ctr"/>
                      <a:r>
                        <a:rPr lang="en-US" sz="1400"/>
                        <a:t>Chronic Absenteeism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57150" cap="flat" cmpd="sng" algn="ctr">
                      <a:solidFill>
                        <a:srgbClr val="104E7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a:t>
                      </a:r>
                    </a:p>
                  </a:txBody>
                  <a:tcPr anchor="ctr">
                    <a:lnL w="57150" cap="flat" cmpd="sng" algn="ctr">
                      <a:solidFill>
                        <a:srgbClr val="104E7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06135"/>
                  </a:ext>
                </a:extLst>
              </a:tr>
            </a:tbl>
          </a:graphicData>
        </a:graphic>
      </p:graphicFrame>
      <p:sp>
        <p:nvSpPr>
          <p:cNvPr id="8" name="Rectangle 7">
            <a:extLst>
              <a:ext uri="{FF2B5EF4-FFF2-40B4-BE49-F238E27FC236}">
                <a16:creationId xmlns:a16="http://schemas.microsoft.com/office/drawing/2014/main" id="{96DE75B2-45E0-E26C-C839-E9A4BD2BE25C}"/>
              </a:ext>
            </a:extLst>
          </p:cNvPr>
          <p:cNvSpPr/>
          <p:nvPr/>
        </p:nvSpPr>
        <p:spPr>
          <a:xfrm>
            <a:off x="1786011" y="4501661"/>
            <a:ext cx="8382919" cy="743578"/>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21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Graduation Reporting: NJ SMART</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31</a:t>
            </a:fld>
            <a:endParaRPr lang="en-US"/>
          </a:p>
        </p:txBody>
      </p:sp>
      <p:graphicFrame>
        <p:nvGraphicFramePr>
          <p:cNvPr id="4" name="Diagram 3">
            <a:extLst>
              <a:ext uri="{FF2B5EF4-FFF2-40B4-BE49-F238E27FC236}">
                <a16:creationId xmlns:a16="http://schemas.microsoft.com/office/drawing/2014/main" id="{670A4DFE-FF74-82E4-B1B7-D619F4BC3A7D}"/>
              </a:ext>
            </a:extLst>
          </p:cNvPr>
          <p:cNvGraphicFramePr/>
          <p:nvPr/>
        </p:nvGraphicFramePr>
        <p:xfrm>
          <a:off x="321547" y="1126476"/>
          <a:ext cx="11304396" cy="496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371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NJ SMART Graduation Reports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p:txBody>
          <a:bodyPr>
            <a:noAutofit/>
          </a:bodyPr>
          <a:lstStyle/>
          <a:p>
            <a:pPr fontAlgn="base"/>
            <a:r>
              <a:rPr lang="en-US" sz="2600">
                <a:solidFill>
                  <a:srgbClr val="000000"/>
                </a:solidFill>
                <a:latin typeface="+mj-lt"/>
              </a:rPr>
              <a:t>The High School Graduation Cohort Status Profile district report in NJ SMART is where LEAs can review their graduation rates.</a:t>
            </a:r>
          </a:p>
          <a:p>
            <a:pPr fontAlgn="base"/>
            <a:r>
              <a:rPr lang="en-US" sz="2600">
                <a:solidFill>
                  <a:srgbClr val="000000"/>
                </a:solidFill>
                <a:latin typeface="+mj-lt"/>
              </a:rPr>
              <a:t>The report has been updated for 2024 so LEAs can see their state and federal graduation rates side-by-side.</a:t>
            </a:r>
            <a:endParaRPr lang="en-US" sz="2200">
              <a:solidFill>
                <a:srgbClr val="000000"/>
              </a:solidFill>
              <a:latin typeface="+mj-lt"/>
            </a:endParaRP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32</a:t>
            </a:fld>
            <a:endParaRPr lang="en-US"/>
          </a:p>
        </p:txBody>
      </p:sp>
      <p:pic>
        <p:nvPicPr>
          <p:cNvPr id="3" name="Picture 2">
            <a:extLst>
              <a:ext uri="{FF2B5EF4-FFF2-40B4-BE49-F238E27FC236}">
                <a16:creationId xmlns:a16="http://schemas.microsoft.com/office/drawing/2014/main" id="{F40DEE54-1F00-17E6-EAEA-65E8E24D849D}"/>
              </a:ext>
            </a:extLst>
          </p:cNvPr>
          <p:cNvPicPr>
            <a:picLocks noChangeAspect="1"/>
          </p:cNvPicPr>
          <p:nvPr/>
        </p:nvPicPr>
        <p:blipFill>
          <a:blip r:embed="rId3"/>
          <a:stretch>
            <a:fillRect/>
          </a:stretch>
        </p:blipFill>
        <p:spPr>
          <a:xfrm>
            <a:off x="419100" y="3510874"/>
            <a:ext cx="11353800" cy="2451793"/>
          </a:xfrm>
          <a:prstGeom prst="rect">
            <a:avLst/>
          </a:prstGeom>
        </p:spPr>
      </p:pic>
    </p:spTree>
    <p:extLst>
      <p:ext uri="{BB962C8B-B14F-4D97-AF65-F5344CB8AC3E}">
        <p14:creationId xmlns:p14="http://schemas.microsoft.com/office/powerpoint/2010/main" val="2514987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F9F1F-2003-A186-1286-64AAE4C6E26A}"/>
              </a:ext>
            </a:extLst>
          </p:cNvPr>
          <p:cNvSpPr>
            <a:spLocks noGrp="1"/>
          </p:cNvSpPr>
          <p:nvPr>
            <p:ph type="title"/>
          </p:nvPr>
        </p:nvSpPr>
        <p:spPr/>
        <p:txBody>
          <a:bodyPr/>
          <a:lstStyle/>
          <a:p>
            <a:r>
              <a:rPr lang="en-US" sz="4900"/>
              <a:t>Graduation Appeals</a:t>
            </a:r>
          </a:p>
        </p:txBody>
      </p:sp>
      <p:sp>
        <p:nvSpPr>
          <p:cNvPr id="7" name="Text Placeholder 6">
            <a:extLst>
              <a:ext uri="{FF2B5EF4-FFF2-40B4-BE49-F238E27FC236}">
                <a16:creationId xmlns:a16="http://schemas.microsoft.com/office/drawing/2014/main" id="{235FC50D-020C-AB1B-BC84-EDEA9C3FF8E9}"/>
              </a:ext>
            </a:extLst>
          </p:cNvPr>
          <p:cNvSpPr>
            <a:spLocks noGrp="1"/>
          </p:cNvSpPr>
          <p:nvPr>
            <p:ph type="body" sz="quarter" idx="11"/>
          </p:nvPr>
        </p:nvSpPr>
        <p:spPr>
          <a:xfrm>
            <a:off x="171451" y="1222375"/>
            <a:ext cx="11849100" cy="1761985"/>
          </a:xfrm>
        </p:spPr>
        <p:txBody>
          <a:bodyPr>
            <a:noAutofit/>
          </a:bodyPr>
          <a:lstStyle/>
          <a:p>
            <a:pPr fontAlgn="base"/>
            <a:r>
              <a:rPr lang="en-US" sz="2600">
                <a:solidFill>
                  <a:srgbClr val="000000"/>
                </a:solidFill>
                <a:latin typeface="+mj-lt"/>
              </a:rPr>
              <a:t>The graduation appeals period, which runs from mid-September to early October, gives LEAs the chance to review and correct graduation data. </a:t>
            </a:r>
          </a:p>
          <a:p>
            <a:pPr fontAlgn="base"/>
            <a:r>
              <a:rPr lang="en-US" sz="2600">
                <a:solidFill>
                  <a:srgbClr val="000000"/>
                </a:solidFill>
                <a:latin typeface="+mj-lt"/>
              </a:rPr>
              <a:t>Graduation rates cannot be changed after the appeals deadline.</a:t>
            </a:r>
          </a:p>
        </p:txBody>
      </p:sp>
      <p:sp>
        <p:nvSpPr>
          <p:cNvPr id="5" name="Slide Number Placeholder 4">
            <a:extLst>
              <a:ext uri="{FF2B5EF4-FFF2-40B4-BE49-F238E27FC236}">
                <a16:creationId xmlns:a16="http://schemas.microsoft.com/office/drawing/2014/main" id="{09CC604A-12EC-46FE-92A6-711D1923CBE9}"/>
              </a:ext>
            </a:extLst>
          </p:cNvPr>
          <p:cNvSpPr>
            <a:spLocks noGrp="1"/>
          </p:cNvSpPr>
          <p:nvPr>
            <p:ph type="sldNum" sz="quarter" idx="10"/>
          </p:nvPr>
        </p:nvSpPr>
        <p:spPr/>
        <p:txBody>
          <a:bodyPr/>
          <a:lstStyle/>
          <a:p>
            <a:fld id="{A3D1C70C-36A2-44FC-A083-98959550CFF4}" type="slidenum">
              <a:rPr lang="en-US" smtClean="0"/>
              <a:t>33</a:t>
            </a:fld>
            <a:endParaRPr lang="en-US"/>
          </a:p>
        </p:txBody>
      </p:sp>
      <p:pic>
        <p:nvPicPr>
          <p:cNvPr id="9" name="Picture 8">
            <a:extLst>
              <a:ext uri="{FF2B5EF4-FFF2-40B4-BE49-F238E27FC236}">
                <a16:creationId xmlns:a16="http://schemas.microsoft.com/office/drawing/2014/main" id="{BFB66663-B8CE-E7D7-412C-3553956217AA}"/>
              </a:ext>
            </a:extLst>
          </p:cNvPr>
          <p:cNvPicPr>
            <a:picLocks noChangeAspect="1"/>
          </p:cNvPicPr>
          <p:nvPr/>
        </p:nvPicPr>
        <p:blipFill>
          <a:blip r:embed="rId3"/>
          <a:stretch>
            <a:fillRect/>
          </a:stretch>
        </p:blipFill>
        <p:spPr>
          <a:xfrm>
            <a:off x="1016245" y="3080260"/>
            <a:ext cx="5424749" cy="2670964"/>
          </a:xfrm>
          <a:prstGeom prst="rect">
            <a:avLst/>
          </a:prstGeom>
        </p:spPr>
      </p:pic>
      <p:sp>
        <p:nvSpPr>
          <p:cNvPr id="10" name="TextBox 9">
            <a:extLst>
              <a:ext uri="{FF2B5EF4-FFF2-40B4-BE49-F238E27FC236}">
                <a16:creationId xmlns:a16="http://schemas.microsoft.com/office/drawing/2014/main" id="{18D58941-51BF-B00A-9A6C-7EFEF58C9193}"/>
              </a:ext>
            </a:extLst>
          </p:cNvPr>
          <p:cNvSpPr txBox="1"/>
          <p:nvPr/>
        </p:nvSpPr>
        <p:spPr>
          <a:xfrm>
            <a:off x="6743700" y="3799147"/>
            <a:ext cx="4933952" cy="1200329"/>
          </a:xfrm>
          <a:prstGeom prst="rect">
            <a:avLst/>
          </a:prstGeom>
          <a:noFill/>
        </p:spPr>
        <p:txBody>
          <a:bodyPr wrap="square" rtlCol="0">
            <a:spAutoFit/>
          </a:bodyPr>
          <a:lstStyle/>
          <a:p>
            <a:r>
              <a:rPr lang="en-US"/>
              <a:t>The NJDOE created a </a:t>
            </a:r>
            <a:r>
              <a:rPr lang="en-US">
                <a:hlinkClick r:id="rId4"/>
              </a:rPr>
              <a:t>Graduation Data Quality Checklist</a:t>
            </a:r>
            <a:r>
              <a:rPr lang="en-US"/>
              <a:t> to help LEAs review their graduation data during the preliminary review/appeals period starting in September.</a:t>
            </a:r>
          </a:p>
        </p:txBody>
      </p:sp>
    </p:spTree>
    <p:extLst>
      <p:ext uri="{BB962C8B-B14F-4D97-AF65-F5344CB8AC3E}">
        <p14:creationId xmlns:p14="http://schemas.microsoft.com/office/powerpoint/2010/main" val="255882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192488"/>
            <a:ext cx="12191999" cy="1803815"/>
          </a:xfrm>
          <a:prstGeom prst="rect">
            <a:avLst/>
          </a:prstGeom>
        </p:spPr>
        <p:txBody>
          <a:bodyPr lIns="91440" tIns="45720" rIns="91440" bIns="45720" anchor="b"/>
          <a:lstStyle/>
          <a:p>
            <a:r>
              <a:rPr lang="en-US" sz="4000">
                <a:latin typeface="Palatino Linotype"/>
              </a:rPr>
              <a:t>Chronic Absenteeism in NJSMART</a:t>
            </a:r>
            <a:endParaRPr lang="en-US"/>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06877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3515BA-9FA8-702E-1586-728315034B49}"/>
              </a:ext>
            </a:extLst>
          </p:cNvPr>
          <p:cNvSpPr>
            <a:spLocks noGrp="1"/>
          </p:cNvSpPr>
          <p:nvPr>
            <p:ph type="title"/>
          </p:nvPr>
        </p:nvSpPr>
        <p:spPr/>
        <p:txBody>
          <a:bodyPr/>
          <a:lstStyle/>
          <a:p>
            <a:r>
              <a:rPr lang="en-US"/>
              <a:t>Definition/How It’s Calculated</a:t>
            </a:r>
          </a:p>
        </p:txBody>
      </p:sp>
      <p:sp>
        <p:nvSpPr>
          <p:cNvPr id="7" name="Text Placeholder 6">
            <a:extLst>
              <a:ext uri="{FF2B5EF4-FFF2-40B4-BE49-F238E27FC236}">
                <a16:creationId xmlns:a16="http://schemas.microsoft.com/office/drawing/2014/main" id="{3586B1BA-8CA3-B0F3-1D1F-1F665B8E0427}"/>
              </a:ext>
            </a:extLst>
          </p:cNvPr>
          <p:cNvSpPr>
            <a:spLocks noGrp="1"/>
          </p:cNvSpPr>
          <p:nvPr>
            <p:ph type="body" sz="quarter" idx="11"/>
          </p:nvPr>
        </p:nvSpPr>
        <p:spPr/>
        <p:txBody>
          <a:bodyPr vert="horz" lIns="91440" tIns="45720" rIns="822960" bIns="45720" rtlCol="0" anchor="t">
            <a:normAutofit fontScale="85000" lnSpcReduction="10000"/>
          </a:bodyPr>
          <a:lstStyle/>
          <a:p>
            <a:r>
              <a:rPr lang="en-US">
                <a:latin typeface="Palatino Linotype"/>
              </a:rPr>
              <a:t>Chronic absenteeism is defined as being absent for 10% or more of the days enrolled during the school year. </a:t>
            </a:r>
            <a:endParaRPr lang="en-US"/>
          </a:p>
          <a:p>
            <a:r>
              <a:rPr lang="en-US">
                <a:latin typeface="Palatino Linotype"/>
              </a:rPr>
              <a:t>A student who is not present for any reason, whether excused, unexcused, or for disciplinary action, is considered absent unless permitted by state statute or regulations. </a:t>
            </a:r>
            <a:endParaRPr lang="en-US"/>
          </a:p>
          <a:p>
            <a:r>
              <a:rPr lang="en-US">
                <a:latin typeface="Palatino Linotype"/>
              </a:rPr>
              <a:t>Equation = (Number of students with greater than or equal to 10% days absent)/ (Total number of actively enrolled students)</a:t>
            </a:r>
          </a:p>
          <a:p>
            <a:pPr marL="0" indent="0">
              <a:buNone/>
            </a:pPr>
            <a:endParaRPr lang="en-US">
              <a:latin typeface="Palatino Linotype"/>
            </a:endParaRPr>
          </a:p>
        </p:txBody>
      </p:sp>
    </p:spTree>
    <p:extLst>
      <p:ext uri="{BB962C8B-B14F-4D97-AF65-F5344CB8AC3E}">
        <p14:creationId xmlns:p14="http://schemas.microsoft.com/office/powerpoint/2010/main" val="1728490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3515BA-9FA8-702E-1586-728315034B49}"/>
              </a:ext>
            </a:extLst>
          </p:cNvPr>
          <p:cNvSpPr>
            <a:spLocks noGrp="1"/>
          </p:cNvSpPr>
          <p:nvPr>
            <p:ph type="title"/>
          </p:nvPr>
        </p:nvSpPr>
        <p:spPr/>
        <p:txBody>
          <a:bodyPr/>
          <a:lstStyle/>
          <a:p>
            <a:r>
              <a:rPr lang="en-US" sz="4400"/>
              <a:t>Chronic Absenteeism Accountability</a:t>
            </a:r>
          </a:p>
        </p:txBody>
      </p:sp>
      <p:sp>
        <p:nvSpPr>
          <p:cNvPr id="7" name="Text Placeholder 6">
            <a:extLst>
              <a:ext uri="{FF2B5EF4-FFF2-40B4-BE49-F238E27FC236}">
                <a16:creationId xmlns:a16="http://schemas.microsoft.com/office/drawing/2014/main" id="{3586B1BA-8CA3-B0F3-1D1F-1F665B8E0427}"/>
              </a:ext>
            </a:extLst>
          </p:cNvPr>
          <p:cNvSpPr>
            <a:spLocks noGrp="1"/>
          </p:cNvSpPr>
          <p:nvPr>
            <p:ph type="body" sz="quarter" idx="11"/>
          </p:nvPr>
        </p:nvSpPr>
        <p:spPr/>
        <p:txBody>
          <a:bodyPr vert="horz" lIns="91440" tIns="45720" rIns="822960" bIns="45720" rtlCol="0" anchor="t">
            <a:noAutofit/>
          </a:bodyPr>
          <a:lstStyle/>
          <a:p>
            <a:r>
              <a:rPr lang="en-US" sz="2800">
                <a:latin typeface="Palatino Linotype"/>
              </a:rPr>
              <a:t>Student absences provide important information about a school’s culture and climate. Research shows that absences impact a student's ability to succeed in school. </a:t>
            </a:r>
            <a:endParaRPr lang="en-US" sz="2800"/>
          </a:p>
          <a:p>
            <a:r>
              <a:rPr lang="en-US" sz="2800">
                <a:latin typeface="Palatino Linotype"/>
              </a:rPr>
              <a:t>The NJDOE used input from various stakeholder groups throughout New Jersey to select chronic absenteeism to measure school quality and student success for the Every Student Succeeds Act (ESSA) accountability plan.</a:t>
            </a:r>
            <a:endParaRPr lang="en-US" sz="2800"/>
          </a:p>
          <a:p>
            <a:r>
              <a:rPr lang="en-US" sz="2800">
                <a:latin typeface="Palatino Linotype"/>
              </a:rPr>
              <a:t>Students with fewer than 45 days in membership are excluded from attendance calculations.</a:t>
            </a:r>
            <a:endParaRPr lang="en-US" sz="2800"/>
          </a:p>
          <a:p>
            <a:endParaRPr lang="en-US" sz="2800"/>
          </a:p>
        </p:txBody>
      </p:sp>
    </p:spTree>
    <p:extLst>
      <p:ext uri="{BB962C8B-B14F-4D97-AF65-F5344CB8AC3E}">
        <p14:creationId xmlns:p14="http://schemas.microsoft.com/office/powerpoint/2010/main" val="373574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800">
                <a:latin typeface="Palatino Linotype"/>
              </a:rPr>
              <a:t>Data Dashboards</a:t>
            </a:r>
            <a:endParaRPr lang="en-US" sz="48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429932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A113B-44E0-2C88-2551-09B0899970EF}"/>
              </a:ext>
            </a:extLst>
          </p:cNvPr>
          <p:cNvSpPr>
            <a:spLocks noGrp="1"/>
          </p:cNvSpPr>
          <p:nvPr>
            <p:ph type="title"/>
          </p:nvPr>
        </p:nvSpPr>
        <p:spPr/>
        <p:txBody>
          <a:bodyPr/>
          <a:lstStyle/>
          <a:p>
            <a:r>
              <a:rPr lang="en-US"/>
              <a:t>What are data dashboards?</a:t>
            </a:r>
          </a:p>
        </p:txBody>
      </p:sp>
      <p:sp>
        <p:nvSpPr>
          <p:cNvPr id="5" name="Text Placeholder 4">
            <a:extLst>
              <a:ext uri="{FF2B5EF4-FFF2-40B4-BE49-F238E27FC236}">
                <a16:creationId xmlns:a16="http://schemas.microsoft.com/office/drawing/2014/main" id="{BF48A7F6-ED8A-6566-C78D-7D7F3EDAD8F8}"/>
              </a:ext>
            </a:extLst>
          </p:cNvPr>
          <p:cNvSpPr>
            <a:spLocks noGrp="1"/>
          </p:cNvSpPr>
          <p:nvPr>
            <p:ph type="body" sz="quarter" idx="11"/>
          </p:nvPr>
        </p:nvSpPr>
        <p:spPr>
          <a:xfrm>
            <a:off x="171450" y="1548952"/>
            <a:ext cx="12020549" cy="4606919"/>
          </a:xfrm>
        </p:spPr>
        <p:txBody>
          <a:bodyPr>
            <a:normAutofit/>
          </a:bodyPr>
          <a:lstStyle/>
          <a:p>
            <a:pPr marL="0" indent="0" algn="ctr">
              <a:buNone/>
            </a:pPr>
            <a:r>
              <a:rPr lang="en-US" sz="2000" b="0" i="1">
                <a:solidFill>
                  <a:srgbClr val="1F1F1F"/>
                </a:solidFill>
                <a:effectLst/>
                <a:highlight>
                  <a:srgbClr val="FFFFFF"/>
                </a:highlight>
                <a:latin typeface="Google Sans Text"/>
              </a:rPr>
              <a:t>“Dashboards are </a:t>
            </a:r>
            <a:r>
              <a:rPr lang="en-US" sz="2000" b="0" i="1" u="sng">
                <a:solidFill>
                  <a:srgbClr val="1F1F1F"/>
                </a:solidFill>
                <a:effectLst/>
                <a:highlight>
                  <a:srgbClr val="FFFFFF"/>
                </a:highlight>
                <a:latin typeface="Google Sans Text"/>
              </a:rPr>
              <a:t>a </a:t>
            </a:r>
            <a:r>
              <a:rPr lang="en-US" sz="2000" i="1" u="sng">
                <a:effectLst/>
                <a:highlight>
                  <a:srgbClr val="FFFFFF"/>
                </a:highlight>
                <a:latin typeface="Google Sans Text"/>
              </a:rPr>
              <a:t>collection of widgets that give you an overview of the reports and metrics you care about most</a:t>
            </a:r>
            <a:r>
              <a:rPr lang="en-US" sz="2000" i="1">
                <a:effectLst/>
                <a:highlight>
                  <a:srgbClr val="FFFFFF"/>
                </a:highlight>
                <a:latin typeface="Google Sans Text"/>
              </a:rPr>
              <a:t>. Dashboards let you monitor many metrics at once, so you can quickly check the health of your accounts or see correlations between different reports</a:t>
            </a:r>
            <a:r>
              <a:rPr lang="en-US" sz="2000" b="0" i="1">
                <a:solidFill>
                  <a:srgbClr val="1F1F1F"/>
                </a:solidFill>
                <a:effectLst/>
                <a:highlight>
                  <a:srgbClr val="FFFFFF"/>
                </a:highlight>
                <a:latin typeface="Google Sans Text"/>
              </a:rPr>
              <a:t>. Dashboards are easy to create, customize and share.” ~ Google (link </a:t>
            </a:r>
            <a:r>
              <a:rPr lang="en-US" sz="2000" b="0" i="1">
                <a:solidFill>
                  <a:srgbClr val="1F1F1F"/>
                </a:solidFill>
                <a:effectLst/>
                <a:highlight>
                  <a:srgbClr val="FFFFFF"/>
                </a:highlight>
                <a:latin typeface="Google Sans Text"/>
                <a:hlinkClick r:id="rId3"/>
              </a:rPr>
              <a:t>here</a:t>
            </a:r>
            <a:r>
              <a:rPr lang="en-US" sz="2000" b="0" i="1">
                <a:solidFill>
                  <a:srgbClr val="1F1F1F"/>
                </a:solidFill>
                <a:effectLst/>
                <a:highlight>
                  <a:srgbClr val="FFFFFF"/>
                </a:highlight>
                <a:latin typeface="Google Sans Text"/>
              </a:rPr>
              <a:t>)</a:t>
            </a:r>
          </a:p>
          <a:p>
            <a:pPr marL="0" indent="0" algn="ctr">
              <a:buNone/>
            </a:pPr>
            <a:r>
              <a:rPr lang="en-US" sz="2000" b="0" i="1">
                <a:solidFill>
                  <a:srgbClr val="1F1F1F"/>
                </a:solidFill>
                <a:effectLst/>
                <a:highlight>
                  <a:srgbClr val="FFFFFF"/>
                </a:highlight>
                <a:latin typeface="Google Sans Text"/>
              </a:rPr>
              <a:t>“A dashboard </a:t>
            </a:r>
            <a:r>
              <a:rPr lang="en-US" sz="2000" b="0" i="1" u="sng">
                <a:solidFill>
                  <a:srgbClr val="1F1F1F"/>
                </a:solidFill>
                <a:effectLst/>
                <a:highlight>
                  <a:srgbClr val="FFFFFF"/>
                </a:highlight>
                <a:latin typeface="Google Sans Text"/>
              </a:rPr>
              <a:t>is a visual representation of key metrics that allow you to quickly view and analyze your data in one place</a:t>
            </a:r>
            <a:r>
              <a:rPr lang="en-US" sz="2000" b="0" i="1">
                <a:solidFill>
                  <a:srgbClr val="1F1F1F"/>
                </a:solidFill>
                <a:effectLst/>
                <a:highlight>
                  <a:srgbClr val="FFFFFF"/>
                </a:highlight>
                <a:latin typeface="Google Sans Text"/>
              </a:rPr>
              <a:t>. Dashboards not only provide consolidated data views, but a self-service business intelligence opportunity, where users are able to filter the data to display just what’s important to them.” ~ Microsoft (link </a:t>
            </a:r>
            <a:r>
              <a:rPr lang="en-US" sz="2000" b="0" i="1">
                <a:solidFill>
                  <a:srgbClr val="1F1F1F"/>
                </a:solidFill>
                <a:effectLst/>
                <a:highlight>
                  <a:srgbClr val="FFFFFF"/>
                </a:highlight>
                <a:latin typeface="Google Sans Text"/>
                <a:hlinkClick r:id="rId4"/>
              </a:rPr>
              <a:t>here</a:t>
            </a:r>
            <a:r>
              <a:rPr lang="en-US" sz="2000" b="0" i="1">
                <a:solidFill>
                  <a:srgbClr val="1F1F1F"/>
                </a:solidFill>
                <a:effectLst/>
                <a:highlight>
                  <a:srgbClr val="FFFFFF"/>
                </a:highlight>
                <a:latin typeface="Google Sans Text"/>
              </a:rPr>
              <a:t>)</a:t>
            </a:r>
          </a:p>
          <a:p>
            <a:pPr marL="0" indent="0" algn="ctr">
              <a:lnSpc>
                <a:spcPct val="110000"/>
              </a:lnSpc>
              <a:spcBef>
                <a:spcPts val="0"/>
              </a:spcBef>
              <a:spcAft>
                <a:spcPts val="0"/>
              </a:spcAft>
              <a:buNone/>
            </a:pPr>
            <a:r>
              <a:rPr lang="en-US" sz="2000" i="1">
                <a:solidFill>
                  <a:srgbClr val="1F1F1F"/>
                </a:solidFill>
                <a:highlight>
                  <a:srgbClr val="FFFFFF"/>
                </a:highlight>
                <a:latin typeface="Google Sans Text"/>
              </a:rPr>
              <a:t>“We use dashboards as one mechanism to address this challenge of staying on top of activity in our cloud services. Dashboards are </a:t>
            </a:r>
            <a:r>
              <a:rPr lang="en-US" sz="2000" i="1" u="sng">
                <a:solidFill>
                  <a:srgbClr val="1F1F1F"/>
                </a:solidFill>
                <a:highlight>
                  <a:srgbClr val="FFFFFF"/>
                </a:highlight>
                <a:latin typeface="Google Sans Text"/>
              </a:rPr>
              <a:t>the human-facing views into our systems that provide concise summaries of how the system is behaving by displaying time series metrics, logs, traces, and alarms data</a:t>
            </a:r>
            <a:r>
              <a:rPr lang="en-US" sz="2000" i="1">
                <a:solidFill>
                  <a:srgbClr val="1F1F1F"/>
                </a:solidFill>
                <a:highlight>
                  <a:srgbClr val="FFFFFF"/>
                </a:highlight>
                <a:latin typeface="Google Sans Text"/>
              </a:rPr>
              <a:t>.”</a:t>
            </a:r>
          </a:p>
          <a:p>
            <a:pPr marL="0" indent="0" algn="ctr">
              <a:lnSpc>
                <a:spcPct val="110000"/>
              </a:lnSpc>
              <a:spcBef>
                <a:spcPts val="0"/>
              </a:spcBef>
              <a:spcAft>
                <a:spcPts val="0"/>
              </a:spcAft>
              <a:buNone/>
            </a:pPr>
            <a:r>
              <a:rPr lang="en-US" sz="2000" i="1">
                <a:solidFill>
                  <a:srgbClr val="1F1F1F"/>
                </a:solidFill>
                <a:highlight>
                  <a:srgbClr val="FFFFFF"/>
                </a:highlight>
                <a:latin typeface="Google Sans Text"/>
              </a:rPr>
              <a:t>~ Amazon (link </a:t>
            </a:r>
            <a:r>
              <a:rPr lang="en-US" sz="2000" i="1">
                <a:solidFill>
                  <a:srgbClr val="1F1F1F"/>
                </a:solidFill>
                <a:highlight>
                  <a:srgbClr val="FFFFFF"/>
                </a:highlight>
                <a:latin typeface="Google Sans Text"/>
                <a:hlinkClick r:id="rId5"/>
              </a:rPr>
              <a:t>here</a:t>
            </a:r>
            <a:r>
              <a:rPr lang="en-US" sz="2000" i="1">
                <a:solidFill>
                  <a:srgbClr val="1F1F1F"/>
                </a:solidFill>
                <a:highlight>
                  <a:srgbClr val="FFFFFF"/>
                </a:highlight>
                <a:latin typeface="Google Sans Text"/>
              </a:rPr>
              <a:t>)</a:t>
            </a:r>
            <a:endParaRPr lang="en-US" sz="2000" b="0" i="1">
              <a:solidFill>
                <a:srgbClr val="1F1F1F"/>
              </a:solidFill>
              <a:effectLst/>
              <a:highlight>
                <a:srgbClr val="FFFFFF"/>
              </a:highlight>
              <a:latin typeface="Google Sans Text"/>
            </a:endParaRPr>
          </a:p>
        </p:txBody>
      </p:sp>
    </p:spTree>
    <p:extLst>
      <p:ext uri="{BB962C8B-B14F-4D97-AF65-F5344CB8AC3E}">
        <p14:creationId xmlns:p14="http://schemas.microsoft.com/office/powerpoint/2010/main" val="248755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D7A0-843D-17D0-F5C1-772C223B86AC}"/>
              </a:ext>
            </a:extLst>
          </p:cNvPr>
          <p:cNvSpPr>
            <a:spLocks noGrp="1"/>
          </p:cNvSpPr>
          <p:nvPr>
            <p:ph type="title"/>
          </p:nvPr>
        </p:nvSpPr>
        <p:spPr/>
        <p:txBody>
          <a:bodyPr/>
          <a:lstStyle/>
          <a:p>
            <a:r>
              <a:rPr lang="en-US">
                <a:latin typeface="Palatino Linotype"/>
              </a:rPr>
              <a:t>Annual School Planning System</a:t>
            </a:r>
            <a:endParaRPr lang="en-US"/>
          </a:p>
        </p:txBody>
      </p:sp>
      <p:sp>
        <p:nvSpPr>
          <p:cNvPr id="4" name="Slide Number Placeholder 3">
            <a:extLst>
              <a:ext uri="{FF2B5EF4-FFF2-40B4-BE49-F238E27FC236}">
                <a16:creationId xmlns:a16="http://schemas.microsoft.com/office/drawing/2014/main" id="{17FBE209-705C-48DE-B91D-F8132672E8D9}"/>
              </a:ext>
            </a:extLst>
          </p:cNvPr>
          <p:cNvSpPr>
            <a:spLocks noGrp="1"/>
          </p:cNvSpPr>
          <p:nvPr>
            <p:ph type="sldNum" sz="quarter" idx="12"/>
          </p:nvPr>
        </p:nvSpPr>
        <p:spPr/>
        <p:txBody>
          <a:bodyPr/>
          <a:lstStyle/>
          <a:p>
            <a:fld id="{A3D1C70C-36A2-44FC-A083-98959550CFF4}" type="slidenum">
              <a:rPr lang="en-US" smtClean="0"/>
              <a:t>39</a:t>
            </a:fld>
            <a:endParaRPr lang="en-US"/>
          </a:p>
        </p:txBody>
      </p:sp>
      <p:pic>
        <p:nvPicPr>
          <p:cNvPr id="5" name="Picture 4" descr="A screenshot of a computer&#10;&#10;Description automatically generated">
            <a:extLst>
              <a:ext uri="{FF2B5EF4-FFF2-40B4-BE49-F238E27FC236}">
                <a16:creationId xmlns:a16="http://schemas.microsoft.com/office/drawing/2014/main" id="{79B04BED-8B18-2CF9-FE89-C94FC5538F64}"/>
              </a:ext>
            </a:extLst>
          </p:cNvPr>
          <p:cNvPicPr>
            <a:picLocks noChangeAspect="1"/>
          </p:cNvPicPr>
          <p:nvPr/>
        </p:nvPicPr>
        <p:blipFill rotWithShape="1">
          <a:blip r:embed="rId3"/>
          <a:srcRect l="16647" t="12815" r="17367" b="10924"/>
          <a:stretch/>
        </p:blipFill>
        <p:spPr>
          <a:xfrm>
            <a:off x="2242868" y="1367521"/>
            <a:ext cx="7182350" cy="466668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1DA314B-7BCD-2B39-032F-6A450E1DD87C}"/>
              </a:ext>
            </a:extLst>
          </p:cNvPr>
          <p:cNvSpPr txBox="1"/>
          <p:nvPr/>
        </p:nvSpPr>
        <p:spPr>
          <a:xfrm>
            <a:off x="10014706" y="3374472"/>
            <a:ext cx="1356731"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a:t>
            </a:r>
          </a:p>
          <a:p>
            <a:pPr algn="ctr"/>
            <a:r>
              <a:rPr lang="en-US">
                <a:hlinkClick r:id="rId4"/>
              </a:rPr>
              <a:t>here</a:t>
            </a:r>
            <a:endParaRPr lang="en-US"/>
          </a:p>
        </p:txBody>
      </p:sp>
    </p:spTree>
    <p:extLst>
      <p:ext uri="{BB962C8B-B14F-4D97-AF65-F5344CB8AC3E}">
        <p14:creationId xmlns:p14="http://schemas.microsoft.com/office/powerpoint/2010/main" val="241757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 y="2178996"/>
            <a:ext cx="12191999" cy="4056911"/>
          </a:xfrm>
          <a:prstGeom prst="rect">
            <a:avLst/>
          </a:prstGeom>
        </p:spPr>
        <p:txBody>
          <a:bodyPr lIns="91440" tIns="45720" rIns="91440" bIns="45720" anchor="b"/>
          <a:lstStyle/>
          <a:p>
            <a:r>
              <a:rPr lang="en-US" sz="4000">
                <a:latin typeface="Palatino Linotype"/>
              </a:rPr>
              <a:t>Graduate Rate Panel Discussion</a:t>
            </a:r>
            <a:br>
              <a:rPr lang="en-US" sz="4000">
                <a:latin typeface="Palatino Linotype"/>
              </a:rPr>
            </a:br>
            <a:br>
              <a:rPr lang="en-US" sz="4000">
                <a:latin typeface="Palatino Linotype"/>
              </a:rPr>
            </a:br>
            <a:br>
              <a:rPr lang="en-US" sz="4000">
                <a:latin typeface="Palatino Linotype"/>
              </a:rPr>
            </a:br>
            <a:r>
              <a:rPr lang="en-US" sz="4000">
                <a:latin typeface="Palatino Linotype"/>
              </a:rPr>
              <a:t>Central High School (Newark)</a:t>
            </a:r>
            <a:br>
              <a:rPr lang="en-US" sz="4000">
                <a:latin typeface="Palatino Linotype"/>
              </a:rPr>
            </a:br>
            <a:r>
              <a:rPr lang="en-US" sz="4000">
                <a:latin typeface="Palatino Linotype"/>
              </a:rPr>
              <a:t>Mastery Schools (Camden)</a:t>
            </a:r>
            <a:br>
              <a:rPr lang="en-US" sz="4000">
                <a:latin typeface="Palatino Linotype"/>
              </a:rPr>
            </a:br>
            <a:r>
              <a:rPr lang="en-US" sz="4000">
                <a:latin typeface="Palatino Linotype"/>
              </a:rPr>
              <a:t>Passaic Preparatory Academy (Passaic)</a:t>
            </a:r>
            <a:br>
              <a:rPr lang="en-US" sz="4000">
                <a:latin typeface="Palatino Linotype"/>
              </a:rPr>
            </a:br>
            <a:r>
              <a:rPr lang="en-US" sz="4000">
                <a:latin typeface="Palatino Linotype"/>
              </a:rPr>
              <a:t>Thomas Edison Career &amp; Technical (Elizabeth)</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3967084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CA6-EC29-A54C-632E-3AA4C4719CB0}"/>
              </a:ext>
            </a:extLst>
          </p:cNvPr>
          <p:cNvSpPr>
            <a:spLocks noGrp="1"/>
          </p:cNvSpPr>
          <p:nvPr>
            <p:ph type="title"/>
          </p:nvPr>
        </p:nvSpPr>
        <p:spPr/>
        <p:txBody>
          <a:bodyPr/>
          <a:lstStyle/>
          <a:p>
            <a:r>
              <a:rPr lang="en-US">
                <a:latin typeface="Palatino Linotype"/>
              </a:rPr>
              <a:t>General Schools Dashboard</a:t>
            </a:r>
            <a:endParaRPr lang="en-US"/>
          </a:p>
        </p:txBody>
      </p:sp>
      <p:sp>
        <p:nvSpPr>
          <p:cNvPr id="4" name="Slide Number Placeholder 3">
            <a:extLst>
              <a:ext uri="{FF2B5EF4-FFF2-40B4-BE49-F238E27FC236}">
                <a16:creationId xmlns:a16="http://schemas.microsoft.com/office/drawing/2014/main" id="{16336364-710F-14E4-8A24-BD03849244E2}"/>
              </a:ext>
            </a:extLst>
          </p:cNvPr>
          <p:cNvSpPr>
            <a:spLocks noGrp="1"/>
          </p:cNvSpPr>
          <p:nvPr>
            <p:ph type="sldNum" sz="quarter" idx="12"/>
          </p:nvPr>
        </p:nvSpPr>
        <p:spPr/>
        <p:txBody>
          <a:bodyPr/>
          <a:lstStyle/>
          <a:p>
            <a:fld id="{A3D1C70C-36A2-44FC-A083-98959550CFF4}" type="slidenum">
              <a:rPr lang="en-US" smtClean="0"/>
              <a:t>40</a:t>
            </a:fld>
            <a:endParaRPr lang="en-US"/>
          </a:p>
        </p:txBody>
      </p:sp>
      <p:sp>
        <p:nvSpPr>
          <p:cNvPr id="6" name="TextBox 5">
            <a:extLst>
              <a:ext uri="{FF2B5EF4-FFF2-40B4-BE49-F238E27FC236}">
                <a16:creationId xmlns:a16="http://schemas.microsoft.com/office/drawing/2014/main" id="{6C8BA05E-96BF-ED16-4DDD-579E8B278F77}"/>
              </a:ext>
            </a:extLst>
          </p:cNvPr>
          <p:cNvSpPr txBox="1"/>
          <p:nvPr/>
        </p:nvSpPr>
        <p:spPr>
          <a:xfrm>
            <a:off x="10239484" y="3367106"/>
            <a:ext cx="1115121"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a:t>
            </a:r>
            <a:r>
              <a:rPr lang="en-US" b="1">
                <a:hlinkClick r:id="rId3"/>
              </a:rPr>
              <a:t>here</a:t>
            </a:r>
            <a:endParaRPr lang="en-US" b="1"/>
          </a:p>
        </p:txBody>
      </p:sp>
      <p:pic>
        <p:nvPicPr>
          <p:cNvPr id="7" name="Picture 6">
            <a:extLst>
              <a:ext uri="{FF2B5EF4-FFF2-40B4-BE49-F238E27FC236}">
                <a16:creationId xmlns:a16="http://schemas.microsoft.com/office/drawing/2014/main" id="{FC0F837C-9DCD-14E1-E99F-192074863487}"/>
              </a:ext>
            </a:extLst>
          </p:cNvPr>
          <p:cNvPicPr>
            <a:picLocks noChangeAspect="1"/>
          </p:cNvPicPr>
          <p:nvPr/>
        </p:nvPicPr>
        <p:blipFill>
          <a:blip r:embed="rId4"/>
          <a:stretch>
            <a:fillRect/>
          </a:stretch>
        </p:blipFill>
        <p:spPr>
          <a:xfrm>
            <a:off x="539646" y="1454047"/>
            <a:ext cx="9211144" cy="4452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6765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A113B-44E0-2C88-2551-09B0899970EF}"/>
              </a:ext>
            </a:extLst>
          </p:cNvPr>
          <p:cNvSpPr>
            <a:spLocks noGrp="1"/>
          </p:cNvSpPr>
          <p:nvPr>
            <p:ph type="title"/>
          </p:nvPr>
        </p:nvSpPr>
        <p:spPr/>
        <p:txBody>
          <a:bodyPr/>
          <a:lstStyle/>
          <a:p>
            <a:r>
              <a:rPr lang="en-US"/>
              <a:t>Chat Question</a:t>
            </a:r>
          </a:p>
        </p:txBody>
      </p:sp>
      <p:sp>
        <p:nvSpPr>
          <p:cNvPr id="5" name="Text Placeholder 4">
            <a:extLst>
              <a:ext uri="{FF2B5EF4-FFF2-40B4-BE49-F238E27FC236}">
                <a16:creationId xmlns:a16="http://schemas.microsoft.com/office/drawing/2014/main" id="{BF48A7F6-ED8A-6566-C78D-7D7F3EDAD8F8}"/>
              </a:ext>
            </a:extLst>
          </p:cNvPr>
          <p:cNvSpPr>
            <a:spLocks noGrp="1"/>
          </p:cNvSpPr>
          <p:nvPr>
            <p:ph type="body" sz="quarter" idx="11"/>
          </p:nvPr>
        </p:nvSpPr>
        <p:spPr/>
        <p:txBody>
          <a:bodyPr>
            <a:normAutofit fontScale="77500" lnSpcReduction="20000"/>
          </a:bodyPr>
          <a:lstStyle/>
          <a:p>
            <a:r>
              <a:rPr lang="en-US"/>
              <a:t>What five metrics do you need to look at every day in your role?</a:t>
            </a:r>
          </a:p>
          <a:p>
            <a:r>
              <a:rPr lang="en-US"/>
              <a:t>Examples:</a:t>
            </a:r>
          </a:p>
          <a:p>
            <a:pPr lvl="1"/>
            <a:r>
              <a:rPr lang="en-US"/>
              <a:t>Teacher attendance</a:t>
            </a:r>
          </a:p>
          <a:p>
            <a:pPr lvl="1"/>
            <a:r>
              <a:rPr lang="en-US"/>
              <a:t>Student attendance</a:t>
            </a:r>
          </a:p>
          <a:p>
            <a:pPr lvl="1"/>
            <a:r>
              <a:rPr lang="en-US"/>
              <a:t>Homework assignments submitted</a:t>
            </a:r>
          </a:p>
          <a:p>
            <a:pPr lvl="1"/>
            <a:r>
              <a:rPr lang="en-US"/>
              <a:t>Objective mastery</a:t>
            </a:r>
          </a:p>
          <a:p>
            <a:pPr lvl="1"/>
            <a:r>
              <a:rPr lang="en-US"/>
              <a:t>Detentions/disciplinary data</a:t>
            </a:r>
          </a:p>
          <a:p>
            <a:endParaRPr lang="en-US"/>
          </a:p>
        </p:txBody>
      </p:sp>
    </p:spTree>
    <p:extLst>
      <p:ext uri="{BB962C8B-B14F-4D97-AF65-F5344CB8AC3E}">
        <p14:creationId xmlns:p14="http://schemas.microsoft.com/office/powerpoint/2010/main" val="1396149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A113B-44E0-2C88-2551-09B0899970EF}"/>
              </a:ext>
            </a:extLst>
          </p:cNvPr>
          <p:cNvSpPr>
            <a:spLocks noGrp="1"/>
          </p:cNvSpPr>
          <p:nvPr>
            <p:ph type="title"/>
          </p:nvPr>
        </p:nvSpPr>
        <p:spPr>
          <a:xfrm>
            <a:off x="1236963" y="355598"/>
            <a:ext cx="10096959" cy="747579"/>
          </a:xfrm>
        </p:spPr>
        <p:txBody>
          <a:bodyPr/>
          <a:lstStyle/>
          <a:p>
            <a:r>
              <a:rPr lang="en-US" sz="4400"/>
              <a:t>NJSLA Data Releases (Summer 2023)</a:t>
            </a:r>
          </a:p>
        </p:txBody>
      </p:sp>
      <p:graphicFrame>
        <p:nvGraphicFramePr>
          <p:cNvPr id="6" name="Table 5">
            <a:extLst>
              <a:ext uri="{FF2B5EF4-FFF2-40B4-BE49-F238E27FC236}">
                <a16:creationId xmlns:a16="http://schemas.microsoft.com/office/drawing/2014/main" id="{5BEA2F75-8F9A-228F-2E1C-9C43B31E77B9}"/>
              </a:ext>
            </a:extLst>
          </p:cNvPr>
          <p:cNvGraphicFramePr>
            <a:graphicFrameLocks noGrp="1"/>
          </p:cNvGraphicFramePr>
          <p:nvPr>
            <p:extLst>
              <p:ext uri="{D42A27DB-BD31-4B8C-83A1-F6EECF244321}">
                <p14:modId xmlns:p14="http://schemas.microsoft.com/office/powerpoint/2010/main" val="2232448556"/>
              </p:ext>
            </p:extLst>
          </p:nvPr>
        </p:nvGraphicFramePr>
        <p:xfrm>
          <a:off x="894174" y="1439473"/>
          <a:ext cx="9653666" cy="4288057"/>
        </p:xfrm>
        <a:graphic>
          <a:graphicData uri="http://schemas.openxmlformats.org/drawingml/2006/table">
            <a:tbl>
              <a:tblPr firstRow="1" firstCol="1" bandRow="1">
                <a:tableStyleId>{5C22544A-7EE6-4342-B048-85BDC9FD1C3A}</a:tableStyleId>
              </a:tblPr>
              <a:tblGrid>
                <a:gridCol w="3246110">
                  <a:extLst>
                    <a:ext uri="{9D8B030D-6E8A-4147-A177-3AD203B41FA5}">
                      <a16:colId xmlns:a16="http://schemas.microsoft.com/office/drawing/2014/main" val="446762129"/>
                    </a:ext>
                  </a:extLst>
                </a:gridCol>
                <a:gridCol w="1490898">
                  <a:extLst>
                    <a:ext uri="{9D8B030D-6E8A-4147-A177-3AD203B41FA5}">
                      <a16:colId xmlns:a16="http://schemas.microsoft.com/office/drawing/2014/main" val="3121475180"/>
                    </a:ext>
                  </a:extLst>
                </a:gridCol>
                <a:gridCol w="1238850">
                  <a:extLst>
                    <a:ext uri="{9D8B030D-6E8A-4147-A177-3AD203B41FA5}">
                      <a16:colId xmlns:a16="http://schemas.microsoft.com/office/drawing/2014/main" val="2565097057"/>
                    </a:ext>
                  </a:extLst>
                </a:gridCol>
                <a:gridCol w="3677808">
                  <a:extLst>
                    <a:ext uri="{9D8B030D-6E8A-4147-A177-3AD203B41FA5}">
                      <a16:colId xmlns:a16="http://schemas.microsoft.com/office/drawing/2014/main" val="3593214640"/>
                    </a:ext>
                  </a:extLst>
                </a:gridCol>
              </a:tblGrid>
              <a:tr h="423466">
                <a:tc>
                  <a:txBody>
                    <a:bodyPr/>
                    <a:lstStyle/>
                    <a:p>
                      <a:pPr marL="0" marR="0" algn="ctr">
                        <a:lnSpc>
                          <a:spcPct val="107000"/>
                        </a:lnSpc>
                        <a:spcBef>
                          <a:spcPts val="0"/>
                        </a:spcBef>
                        <a:spcAft>
                          <a:spcPts val="0"/>
                        </a:spcAft>
                      </a:pPr>
                      <a:r>
                        <a:rPr lang="en-US" sz="1600" kern="100">
                          <a:solidFill>
                            <a:schemeClr val="tx1"/>
                          </a:solidFill>
                          <a:effectLst/>
                        </a:rPr>
                        <a:t>Report</a:t>
                      </a:r>
                      <a:endParaRPr lang="en-US" sz="16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en-US" sz="1600" kern="100">
                          <a:solidFill>
                            <a:schemeClr val="tx1"/>
                          </a:solidFill>
                          <a:effectLst/>
                        </a:rPr>
                        <a:t>Assessment</a:t>
                      </a:r>
                      <a:endParaRPr lang="en-US" sz="16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en-US" sz="1600" kern="100">
                          <a:solidFill>
                            <a:schemeClr val="tx1"/>
                          </a:solidFill>
                          <a:effectLst/>
                        </a:rPr>
                        <a:t>Published</a:t>
                      </a:r>
                      <a:endParaRPr lang="en-US" sz="16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en-US" sz="1600" kern="100">
                          <a:solidFill>
                            <a:schemeClr val="tx1"/>
                          </a:solidFill>
                          <a:effectLst/>
                        </a:rPr>
                        <a:t>Content + Question</a:t>
                      </a:r>
                    </a:p>
                  </a:txBody>
                  <a:tcPr marL="68580" marR="68580" marT="0" marB="0" anchor="ctr">
                    <a:solidFill>
                      <a:schemeClr val="accent2">
                        <a:lumMod val="60000"/>
                        <a:lumOff val="40000"/>
                      </a:schemeClr>
                    </a:solidFill>
                  </a:tcPr>
                </a:tc>
                <a:extLst>
                  <a:ext uri="{0D108BD9-81ED-4DB2-BD59-A6C34878D82A}">
                    <a16:rowId xmlns:a16="http://schemas.microsoft.com/office/drawing/2014/main" val="3358361375"/>
                  </a:ext>
                </a:extLst>
              </a:tr>
              <a:tr h="537878">
                <a:tc>
                  <a:txBody>
                    <a:bodyPr/>
                    <a:lstStyle/>
                    <a:p>
                      <a:pPr marL="0" marR="0" algn="ctr">
                        <a:lnSpc>
                          <a:spcPct val="107000"/>
                        </a:lnSpc>
                        <a:spcBef>
                          <a:spcPts val="0"/>
                        </a:spcBef>
                        <a:spcAft>
                          <a:spcPts val="0"/>
                        </a:spcAft>
                      </a:pPr>
                      <a:r>
                        <a:rPr lang="en-US" sz="1400" kern="100">
                          <a:effectLst/>
                        </a:rPr>
                        <a:t>District Summative Record</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NJSLA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7.28.23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a:effectLst/>
                        </a:rPr>
                        <a:t> Raw, district-wide student-level data: Did students who took longer on the assessment have higher performance?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9613461"/>
                  </a:ext>
                </a:extLst>
              </a:tr>
              <a:tr h="423466">
                <a:tc>
                  <a:txBody>
                    <a:bodyPr/>
                    <a:lstStyle/>
                    <a:p>
                      <a:pPr marL="0" marR="0" algn="ctr">
                        <a:lnSpc>
                          <a:spcPct val="107000"/>
                        </a:lnSpc>
                        <a:spcBef>
                          <a:spcPts val="0"/>
                        </a:spcBef>
                        <a:spcAft>
                          <a:spcPts val="0"/>
                        </a:spcAft>
                      </a:pPr>
                      <a:r>
                        <a:rPr lang="en-US" sz="1400" kern="100">
                          <a:effectLst/>
                        </a:rPr>
                        <a:t>District Summary Record</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NJSLA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8.8.23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a:effectLst/>
                        </a:rPr>
                        <a:t>Raw, district-wide student group-level data: How did Black 5</a:t>
                      </a:r>
                      <a:r>
                        <a:rPr lang="en-US" sz="1100" kern="100" baseline="30000">
                          <a:effectLst/>
                        </a:rPr>
                        <a:t>th</a:t>
                      </a:r>
                      <a:r>
                        <a:rPr lang="en-US" sz="1100" kern="100">
                          <a:effectLst/>
                        </a:rPr>
                        <a:t> grade students perform at School A in the district vs. at School B?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8527557"/>
                  </a:ext>
                </a:extLst>
              </a:tr>
              <a:tr h="888160">
                <a:tc>
                  <a:txBody>
                    <a:bodyPr/>
                    <a:lstStyle/>
                    <a:p>
                      <a:pPr marL="0" marR="0" algn="ctr">
                        <a:lnSpc>
                          <a:spcPct val="107000"/>
                        </a:lnSpc>
                        <a:spcBef>
                          <a:spcPts val="0"/>
                        </a:spcBef>
                        <a:spcAft>
                          <a:spcPts val="0"/>
                        </a:spcAft>
                      </a:pPr>
                      <a:r>
                        <a:rPr lang="en-US" sz="1400" kern="100">
                          <a:effectLst/>
                        </a:rPr>
                        <a:t>District Performance Level Summary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NJSLA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8.11.23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00">
                          <a:effectLst/>
                        </a:rPr>
                        <a:t>At-a-glance performance rates overall and disaggregated by student group: How did students with IEPs perform relative to the district as a whole?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8172172"/>
                  </a:ext>
                </a:extLst>
              </a:tr>
              <a:tr h="423466">
                <a:tc>
                  <a:txBody>
                    <a:bodyPr/>
                    <a:lstStyle/>
                    <a:p>
                      <a:pPr marL="0" marR="0" algn="ctr">
                        <a:lnSpc>
                          <a:spcPct val="107000"/>
                        </a:lnSpc>
                        <a:spcBef>
                          <a:spcPts val="0"/>
                        </a:spcBef>
                        <a:spcAft>
                          <a:spcPts val="0"/>
                        </a:spcAft>
                      </a:pPr>
                      <a:r>
                        <a:rPr lang="en-US" sz="1400" kern="100">
                          <a:effectLst/>
                        </a:rPr>
                        <a:t>District Summary of Schools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NJSLA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8.11.23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a:effectLst/>
                        </a:rPr>
                        <a:t>Performance by school by subclaim; What may have accounted for differences in performance in Modeling on the math NJSLA between students at School C and School D?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9394663"/>
                  </a:ext>
                </a:extLst>
              </a:tr>
              <a:tr h="664108">
                <a:tc>
                  <a:txBody>
                    <a:bodyPr/>
                    <a:lstStyle/>
                    <a:p>
                      <a:pPr marL="0" marR="0" algn="ctr">
                        <a:lnSpc>
                          <a:spcPct val="107000"/>
                        </a:lnSpc>
                        <a:spcBef>
                          <a:spcPts val="0"/>
                        </a:spcBef>
                        <a:spcAft>
                          <a:spcPts val="0"/>
                        </a:spcAft>
                      </a:pPr>
                      <a:r>
                        <a:rPr lang="en-US" sz="1400" kern="100">
                          <a:effectLst/>
                        </a:rPr>
                        <a:t>District Evidence Statement Analysis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NJSLA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8.23.23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00">
                          <a:effectLst/>
                        </a:rPr>
                        <a:t>Standard-level reports: What standards did students perform strongest/weakest on? How should we revise our curriculum map in light of this?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9976954"/>
                  </a:ext>
                </a:extLst>
              </a:tr>
              <a:tr h="440057">
                <a:tc>
                  <a:txBody>
                    <a:bodyPr/>
                    <a:lstStyle/>
                    <a:p>
                      <a:pPr marL="0" marR="0" algn="ctr">
                        <a:lnSpc>
                          <a:spcPct val="107000"/>
                        </a:lnSpc>
                        <a:spcBef>
                          <a:spcPts val="0"/>
                        </a:spcBef>
                        <a:spcAft>
                          <a:spcPts val="0"/>
                        </a:spcAft>
                      </a:pPr>
                      <a:r>
                        <a:rPr lang="en-US" sz="1400" kern="100">
                          <a:effectLst/>
                        </a:rPr>
                        <a:t>District Student Content Roster Data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NJSLA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a:effectLst/>
                        </a:rPr>
                        <a:t>9.8.23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00">
                          <a:effectLst/>
                        </a:rPr>
                        <a:t>Subclaim-level raw data: Are there any noticeable differences between student performance on particular subclaims?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0670053"/>
                  </a:ext>
                </a:extLst>
              </a:tr>
            </a:tbl>
          </a:graphicData>
        </a:graphic>
      </p:graphicFrame>
    </p:spTree>
    <p:extLst>
      <p:ext uri="{BB962C8B-B14F-4D97-AF65-F5344CB8AC3E}">
        <p14:creationId xmlns:p14="http://schemas.microsoft.com/office/powerpoint/2010/main" val="355370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pic>
        <p:nvPicPr>
          <p:cNvPr id="5" name="Graphic 4" descr="Questions with solid fill">
            <a:extLst>
              <a:ext uri="{FF2B5EF4-FFF2-40B4-BE49-F238E27FC236}">
                <a16:creationId xmlns:a16="http://schemas.microsoft.com/office/drawing/2014/main" id="{52F3AB2A-C8F1-0672-6C6A-4E0577AE44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23951" y="1520826"/>
            <a:ext cx="4384216" cy="4384216"/>
          </a:xfrm>
          <a:prstGeom prst="rect">
            <a:avLst/>
          </a:prstGeom>
        </p:spPr>
      </p:pic>
    </p:spTree>
    <p:extLst>
      <p:ext uri="{BB962C8B-B14F-4D97-AF65-F5344CB8AC3E}">
        <p14:creationId xmlns:p14="http://schemas.microsoft.com/office/powerpoint/2010/main" val="1776990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B93B-057C-68DE-BC5E-403B387AC117}"/>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4F42C69F-F37F-6CAB-2A28-7A1B719DDAB5}"/>
              </a:ext>
            </a:extLst>
          </p:cNvPr>
          <p:cNvSpPr>
            <a:spLocks noGrp="1"/>
          </p:cNvSpPr>
          <p:nvPr>
            <p:ph type="body" sz="quarter" idx="11"/>
          </p:nvPr>
        </p:nvSpPr>
        <p:spPr>
          <a:xfrm>
            <a:off x="0" y="1222375"/>
            <a:ext cx="12020551" cy="5223395"/>
          </a:xfrm>
        </p:spPr>
        <p:txBody>
          <a:bodyPr>
            <a:normAutofit/>
          </a:bodyPr>
          <a:lstStyle/>
          <a:p>
            <a:r>
              <a:rPr lang="en-US" sz="2800"/>
              <a:t>Be on the lookout for NJSLA data releases this upcoming summer</a:t>
            </a:r>
          </a:p>
          <a:p>
            <a:r>
              <a:rPr lang="en-US" sz="2800"/>
              <a:t>Reach out to your field teams or liaison about Annual School Plan development support</a:t>
            </a:r>
          </a:p>
          <a:p>
            <a:r>
              <a:rPr lang="en-US" sz="2800"/>
              <a:t>Access the PowerPoint presentations from each of the four prior data literacy trainings within the ASPS (Under </a:t>
            </a:r>
            <a:r>
              <a:rPr lang="en-US" sz="2800" i="1" u="sng"/>
              <a:t>Professional Development Resources</a:t>
            </a:r>
            <a:r>
              <a:rPr lang="en-US" sz="2800"/>
              <a:t>)</a:t>
            </a:r>
          </a:p>
          <a:p>
            <a:pPr lvl="1"/>
            <a:r>
              <a:rPr lang="en-US" sz="2400"/>
              <a:t>Be on the lookout for the 2024-25 schedule of data literacy trainings as well</a:t>
            </a:r>
          </a:p>
          <a:p>
            <a:r>
              <a:rPr lang="en-US" sz="2800"/>
              <a:t>Please complete feedback survey (link in the chat).</a:t>
            </a:r>
          </a:p>
        </p:txBody>
      </p:sp>
      <p:sp>
        <p:nvSpPr>
          <p:cNvPr id="4" name="Slide Number Placeholder 3">
            <a:extLst>
              <a:ext uri="{FF2B5EF4-FFF2-40B4-BE49-F238E27FC236}">
                <a16:creationId xmlns:a16="http://schemas.microsoft.com/office/drawing/2014/main" id="{CDEB2492-92D5-665E-7E6F-A0014B00B4FE}"/>
              </a:ext>
            </a:extLst>
          </p:cNvPr>
          <p:cNvSpPr>
            <a:spLocks noGrp="1"/>
          </p:cNvSpPr>
          <p:nvPr>
            <p:ph type="sldNum" sz="quarter" idx="10"/>
          </p:nvPr>
        </p:nvSpPr>
        <p:spPr/>
        <p:txBody>
          <a:bodyPr/>
          <a:lstStyle/>
          <a:p>
            <a:fld id="{A3D1C70C-36A2-44FC-A083-98959550CFF4}" type="slidenum">
              <a:rPr lang="en-US" smtClean="0"/>
              <a:pPr/>
              <a:t>44</a:t>
            </a:fld>
            <a:endParaRPr lang="en-US"/>
          </a:p>
        </p:txBody>
      </p:sp>
    </p:spTree>
    <p:extLst>
      <p:ext uri="{BB962C8B-B14F-4D97-AF65-F5344CB8AC3E}">
        <p14:creationId xmlns:p14="http://schemas.microsoft.com/office/powerpoint/2010/main" val="4289126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B65E-3509-CF3C-D79A-88D18D39D190}"/>
              </a:ext>
            </a:extLst>
          </p:cNvPr>
          <p:cNvSpPr>
            <a:spLocks noGrp="1"/>
          </p:cNvSpPr>
          <p:nvPr>
            <p:ph type="title"/>
          </p:nvPr>
        </p:nvSpPr>
        <p:spPr/>
        <p:txBody>
          <a:bodyPr/>
          <a:lstStyle/>
          <a:p>
            <a:r>
              <a:rPr lang="en-US" sz="4000">
                <a:latin typeface="Palatino Linotype"/>
              </a:rPr>
              <a:t>Presenter Contact Information</a:t>
            </a:r>
            <a:endParaRPr lang="en-US"/>
          </a:p>
        </p:txBody>
      </p:sp>
      <p:sp>
        <p:nvSpPr>
          <p:cNvPr id="3" name="Content Placeholder 2">
            <a:extLst>
              <a:ext uri="{FF2B5EF4-FFF2-40B4-BE49-F238E27FC236}">
                <a16:creationId xmlns:a16="http://schemas.microsoft.com/office/drawing/2014/main" id="{AA0180E0-150F-EE0D-B87D-7569C2E28E10}"/>
              </a:ext>
            </a:extLst>
          </p:cNvPr>
          <p:cNvSpPr>
            <a:spLocks noGrp="1"/>
          </p:cNvSpPr>
          <p:nvPr>
            <p:ph idx="1"/>
          </p:nvPr>
        </p:nvSpPr>
        <p:spPr>
          <a:xfrm>
            <a:off x="146292" y="1430627"/>
            <a:ext cx="5737828" cy="4541196"/>
          </a:xfrm>
        </p:spPr>
        <p:txBody>
          <a:bodyPr vert="horz" lIns="91440" tIns="45720" rIns="822960" bIns="45720" rtlCol="0" anchor="t">
            <a:noAutofit/>
          </a:bodyPr>
          <a:lstStyle/>
          <a:p>
            <a:pPr marL="0" indent="0">
              <a:buNone/>
            </a:pPr>
            <a:r>
              <a:rPr lang="en-US" sz="2000" b="1">
                <a:latin typeface="Palatino Linotype"/>
              </a:rPr>
              <a:t>Dr. Chimaobi </a:t>
            </a:r>
            <a:r>
              <a:rPr lang="en-US" sz="2000" b="1" err="1">
                <a:latin typeface="Palatino Linotype"/>
              </a:rPr>
              <a:t>Amutah</a:t>
            </a:r>
            <a:br>
              <a:rPr lang="en-US" sz="2000" b="1">
                <a:latin typeface="Palatino Linotype"/>
              </a:rPr>
            </a:br>
            <a:r>
              <a:rPr lang="en-US" sz="2000" i="1">
                <a:latin typeface="Palatino Linotype"/>
              </a:rPr>
              <a:t>Statewide Data Manager</a:t>
            </a:r>
            <a:br>
              <a:rPr lang="en-US" sz="2000" i="1">
                <a:latin typeface="Palatino Linotype"/>
              </a:rPr>
            </a:br>
            <a:r>
              <a:rPr lang="en-US" sz="2000" i="1">
                <a:latin typeface="Palatino Linotype"/>
              </a:rPr>
              <a:t>State Transformation Specialist </a:t>
            </a:r>
            <a:br>
              <a:rPr lang="en-US" sz="2000" b="1">
                <a:latin typeface="Palatino Linotype"/>
              </a:rPr>
            </a:br>
            <a:r>
              <a:rPr lang="en-US" sz="2000">
                <a:latin typeface="Palatino Linotype"/>
              </a:rPr>
              <a:t>(609) 468-7349</a:t>
            </a:r>
            <a:br>
              <a:rPr lang="en-US" sz="2000">
                <a:latin typeface="Palatino Linotype"/>
              </a:rPr>
            </a:br>
            <a:r>
              <a:rPr lang="en-US" sz="2000">
                <a:latin typeface="Palatino Linotype"/>
                <a:hlinkClick r:id="rId3"/>
              </a:rPr>
              <a:t>chimaobi.amutah@doe.nj.gov</a:t>
            </a:r>
            <a:endParaRPr lang="en-US" sz="2000" b="1">
              <a:latin typeface="Palatino Linotype"/>
            </a:endParaRPr>
          </a:p>
          <a:p>
            <a:pPr marL="0" indent="0">
              <a:buNone/>
            </a:pPr>
            <a:r>
              <a:rPr lang="en-US" sz="2000" b="1">
                <a:latin typeface="Palatino Linotype"/>
              </a:rPr>
              <a:t>Matthew Norcross</a:t>
            </a:r>
            <a:br>
              <a:rPr lang="en-US" sz="2000" b="1">
                <a:latin typeface="Palatino Linotype"/>
              </a:rPr>
            </a:br>
            <a:r>
              <a:rPr lang="en-US" sz="2000" i="1">
                <a:latin typeface="Palatino Linotype"/>
              </a:rPr>
              <a:t>Data Analyst</a:t>
            </a:r>
            <a:br>
              <a:rPr lang="en-US" sz="2000" b="1">
                <a:latin typeface="Palatino Linotype"/>
              </a:rPr>
            </a:br>
            <a:r>
              <a:rPr lang="en-US" sz="2000">
                <a:latin typeface="Palatino Linotype"/>
              </a:rPr>
              <a:t>(856) 372-0238</a:t>
            </a:r>
            <a:br>
              <a:rPr lang="en-US" sz="2000">
                <a:latin typeface="Palatino Linotype"/>
              </a:rPr>
            </a:br>
            <a:r>
              <a:rPr lang="en-US" sz="2000">
                <a:latin typeface="Palatino Linotype"/>
                <a:hlinkClick r:id="rId4"/>
              </a:rPr>
              <a:t>matthew.norcross@doe.nj.gov</a:t>
            </a:r>
            <a:endParaRPr lang="en-US" sz="2000">
              <a:latin typeface="Palatino Linotype"/>
            </a:endParaRPr>
          </a:p>
          <a:p>
            <a:pPr marL="0" indent="0">
              <a:buNone/>
            </a:pPr>
            <a:endParaRPr lang="en-US" sz="2000">
              <a:latin typeface="Palatino Linotype"/>
            </a:endParaRPr>
          </a:p>
        </p:txBody>
      </p:sp>
      <p:sp>
        <p:nvSpPr>
          <p:cNvPr id="5" name="Slide Number Placeholder 4">
            <a:extLst>
              <a:ext uri="{FF2B5EF4-FFF2-40B4-BE49-F238E27FC236}">
                <a16:creationId xmlns:a16="http://schemas.microsoft.com/office/drawing/2014/main" id="{5F6B0EB2-65A0-C478-3F75-55997E677A1B}"/>
              </a:ext>
            </a:extLst>
          </p:cNvPr>
          <p:cNvSpPr>
            <a:spLocks noGrp="1"/>
          </p:cNvSpPr>
          <p:nvPr>
            <p:ph type="sldNum" sz="quarter" idx="12"/>
          </p:nvPr>
        </p:nvSpPr>
        <p:spPr/>
        <p:txBody>
          <a:bodyPr/>
          <a:lstStyle/>
          <a:p>
            <a:fld id="{A3D1C70C-36A2-44FC-A083-98959550CFF4}" type="slidenum">
              <a:rPr lang="en-US" smtClean="0"/>
              <a:t>45</a:t>
            </a:fld>
            <a:endParaRPr lang="en-US"/>
          </a:p>
        </p:txBody>
      </p:sp>
      <p:sp>
        <p:nvSpPr>
          <p:cNvPr id="7" name="Content Placeholder 2">
            <a:extLst>
              <a:ext uri="{FF2B5EF4-FFF2-40B4-BE49-F238E27FC236}">
                <a16:creationId xmlns:a16="http://schemas.microsoft.com/office/drawing/2014/main" id="{23DCABA5-8AE2-4AAE-038C-4A40E8127CD0}"/>
              </a:ext>
            </a:extLst>
          </p:cNvPr>
          <p:cNvSpPr txBox="1">
            <a:spLocks/>
          </p:cNvSpPr>
          <p:nvPr/>
        </p:nvSpPr>
        <p:spPr>
          <a:xfrm>
            <a:off x="5879636" y="1284373"/>
            <a:ext cx="5737828" cy="4972824"/>
          </a:xfrm>
          <a:prstGeom prst="rect">
            <a:avLst/>
          </a:prstGeom>
        </p:spPr>
        <p:txBody>
          <a:bodyPr vert="horz" lIns="91440" tIns="45720" rIns="82296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Palatino Linotype"/>
              </a:rPr>
              <a:t>Jennifer Hobbs</a:t>
            </a:r>
            <a:br>
              <a:rPr lang="en-US" sz="2000" b="1">
                <a:latin typeface="Palatino Linotype"/>
              </a:rPr>
            </a:br>
            <a:r>
              <a:rPr lang="en-US" sz="2000" i="1">
                <a:latin typeface="Palatino Linotype"/>
              </a:rPr>
              <a:t>Data Specialist, RST-North</a:t>
            </a:r>
            <a:br>
              <a:rPr lang="en-US" sz="2000" b="1">
                <a:latin typeface="Palatino Linotype"/>
              </a:rPr>
            </a:br>
            <a:r>
              <a:rPr lang="en-US" sz="2000">
                <a:solidFill>
                  <a:srgbClr val="212121"/>
                </a:solidFill>
                <a:latin typeface="Palatino Linotype"/>
              </a:rPr>
              <a:t>(973) 902-6969</a:t>
            </a:r>
            <a:br>
              <a:rPr lang="en-US" sz="2000">
                <a:latin typeface="Palatino Linotype"/>
              </a:rPr>
            </a:br>
            <a:r>
              <a:rPr lang="en-US" sz="2000">
                <a:latin typeface="Palatino Linotype"/>
                <a:hlinkClick r:id="rId5"/>
              </a:rPr>
              <a:t>jennifer.hobbs@doe.nj.gov</a:t>
            </a:r>
            <a:r>
              <a:rPr lang="en-US" sz="2000">
                <a:latin typeface="Palatino Linotype"/>
              </a:rPr>
              <a:t> </a:t>
            </a:r>
            <a:endParaRPr lang="en-US" sz="2000" b="1">
              <a:latin typeface="Palatino Linotype"/>
            </a:endParaRPr>
          </a:p>
          <a:p>
            <a:pPr marL="0" indent="0">
              <a:buNone/>
            </a:pPr>
            <a:r>
              <a:rPr lang="en-US" sz="2000" b="1">
                <a:latin typeface="Palatino Linotype"/>
              </a:rPr>
              <a:t>Reina Irizarry-Clark</a:t>
            </a:r>
            <a:br>
              <a:rPr lang="en-US" sz="2000" b="1">
                <a:latin typeface="Palatino Linotype"/>
              </a:rPr>
            </a:br>
            <a:r>
              <a:rPr lang="en-US" sz="2000" i="1">
                <a:latin typeface="Palatino Linotype"/>
              </a:rPr>
              <a:t>Data Specialist, RST-Central</a:t>
            </a:r>
            <a:br>
              <a:rPr lang="en-US" sz="2000" b="1">
                <a:latin typeface="Palatino Linotype"/>
              </a:rPr>
            </a:br>
            <a:r>
              <a:rPr lang="en-US" sz="2000">
                <a:latin typeface="Palatino Linotype"/>
              </a:rPr>
              <a:t>(609) 658-0366</a:t>
            </a:r>
            <a:br>
              <a:rPr lang="en-US" sz="2000">
                <a:latin typeface="Palatino Linotype"/>
              </a:rPr>
            </a:br>
            <a:r>
              <a:rPr lang="en-US" sz="2000">
                <a:latin typeface="Palatino Linotype"/>
                <a:hlinkClick r:id="rId6"/>
              </a:rPr>
              <a:t>reina.irizarry-clark@doe.nj.gov</a:t>
            </a:r>
            <a:endParaRPr lang="en-US" sz="2000">
              <a:latin typeface="Palatino Linotype"/>
            </a:endParaRPr>
          </a:p>
          <a:p>
            <a:pPr marL="0" indent="0">
              <a:lnSpc>
                <a:spcPct val="100000"/>
              </a:lnSpc>
              <a:spcAft>
                <a:spcPts val="0"/>
              </a:spcAft>
              <a:buNone/>
            </a:pPr>
            <a:r>
              <a:rPr lang="en-US" sz="2000" b="1">
                <a:latin typeface="Palatino Linotype"/>
              </a:rPr>
              <a:t>Lindsay Wilhelmi-Guay</a:t>
            </a:r>
            <a:br>
              <a:rPr lang="en-US" sz="2000" b="1">
                <a:latin typeface="Palatino Linotype"/>
              </a:rPr>
            </a:br>
            <a:r>
              <a:rPr lang="en-US" sz="2000" i="1">
                <a:latin typeface="Palatino Linotype"/>
              </a:rPr>
              <a:t>Data Specialist, RST-South</a:t>
            </a:r>
            <a:br>
              <a:rPr lang="en-US" sz="2000" b="1">
                <a:latin typeface="Palatino Linotype"/>
              </a:rPr>
            </a:br>
            <a:r>
              <a:rPr lang="en-US" sz="2000">
                <a:latin typeface="Palatino Linotype"/>
              </a:rPr>
              <a:t>(856) 301-0087 </a:t>
            </a:r>
          </a:p>
          <a:p>
            <a:pPr marL="0" indent="0">
              <a:lnSpc>
                <a:spcPct val="100000"/>
              </a:lnSpc>
              <a:spcBef>
                <a:spcPts val="0"/>
              </a:spcBef>
              <a:buNone/>
            </a:pPr>
            <a:r>
              <a:rPr lang="en-US" sz="2000">
                <a:latin typeface="Palatino Linotype"/>
                <a:hlinkClick r:id="rId7"/>
              </a:rPr>
              <a:t>lindsay.wilhelmi-guay@doe.nj.gov</a:t>
            </a:r>
            <a:endParaRPr lang="en-US" sz="2000"/>
          </a:p>
        </p:txBody>
      </p:sp>
    </p:spTree>
    <p:extLst>
      <p:ext uri="{BB962C8B-B14F-4D97-AF65-F5344CB8AC3E}">
        <p14:creationId xmlns:p14="http://schemas.microsoft.com/office/powerpoint/2010/main" val="1542990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a:xfrm>
            <a:off x="1142842" y="390900"/>
            <a:ext cx="10188924" cy="774828"/>
          </a:xfrm>
        </p:spPr>
        <p:txBody>
          <a:bodyPr/>
          <a:lstStyle/>
          <a:p>
            <a:r>
              <a:rPr lang="en-US" sz="4000">
                <a:latin typeface="Palatino Linotype"/>
              </a:rPr>
              <a:t>Thank You!</a:t>
            </a: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3" y="1756114"/>
            <a:ext cx="12191999" cy="2742763"/>
          </a:xfrm>
        </p:spPr>
        <p:txBody>
          <a:bodyPr vert="horz" lIns="0" tIns="45720" rIns="0" bIns="45720" rtlCol="0" anchor="t">
            <a:normAutofit/>
          </a:bodyPr>
          <a:lstStyle/>
          <a:p>
            <a:r>
              <a:rPr lang="en-US" sz="2000">
                <a:latin typeface="Palatino Linotype"/>
              </a:rPr>
              <a:t>New Jersey Department of Education: </a:t>
            </a:r>
            <a:r>
              <a:rPr lang="en-US" sz="2000">
                <a:solidFill>
                  <a:srgbClr val="0000FF"/>
                </a:solidFill>
                <a:latin typeface="Palatino Linotype"/>
                <a:hlinkClick r:id="rId3"/>
              </a:rPr>
              <a:t>nj.gov/education</a:t>
            </a:r>
            <a:endParaRPr lang="en-US" sz="2000">
              <a:latin typeface="Palatino Linotype"/>
            </a:endParaRPr>
          </a:p>
          <a:p>
            <a:endParaRPr lang="en-US" sz="2000">
              <a:latin typeface="Palatino Linotype"/>
            </a:endParaRPr>
          </a:p>
          <a:p>
            <a:r>
              <a:rPr lang="en-US" sz="2000">
                <a:latin typeface="Palatino Linotype"/>
              </a:rPr>
              <a:t>Office of Comprehensive Support: </a:t>
            </a:r>
            <a:r>
              <a:rPr lang="en-US" sz="2000">
                <a:latin typeface="Palatino Linotype"/>
                <a:hlinkClick r:id="rId4"/>
              </a:rPr>
              <a:t>OCS@doe.nj.gov</a:t>
            </a:r>
            <a:endParaRPr lang="en-US" sz="2000">
              <a:latin typeface="Palatino Linotype"/>
            </a:endParaRPr>
          </a:p>
          <a:p>
            <a:r>
              <a:rPr lang="en-US" sz="2000">
                <a:latin typeface="Palatino Linotype"/>
              </a:rPr>
              <a:t>ASP Technical Support: </a:t>
            </a:r>
            <a:r>
              <a:rPr lang="en-US" sz="2000">
                <a:latin typeface="Palatino Linotype"/>
                <a:hlinkClick r:id="rId5"/>
              </a:rPr>
              <a:t>ASP@doe.nj.gov</a:t>
            </a:r>
            <a:endParaRPr lang="en-US" sz="2000">
              <a:latin typeface="Palatino Linotype"/>
            </a:endParaRPr>
          </a:p>
          <a:p>
            <a:endParaRPr lang="en-US" sz="2000">
              <a:latin typeface="Palatino Linotype"/>
            </a:endParaRPr>
          </a:p>
          <a:p>
            <a:endParaRPr lang="en-US"/>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a:xfrm>
            <a:off x="0" y="4178837"/>
            <a:ext cx="12192000" cy="640081"/>
          </a:xfrm>
        </p:spPr>
        <p:txBody>
          <a:bodyPr lIns="0" rIns="0"/>
          <a:lstStyle/>
          <a:p>
            <a:pPr>
              <a:spcBef>
                <a:spcPts val="0"/>
              </a:spcBef>
              <a:spcAft>
                <a:spcPts val="0"/>
              </a:spcAft>
            </a:pPr>
            <a:r>
              <a:rPr lang="en-US"/>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6">
                  <a:extLst>
                    <a:ext uri="{A12FA001-AC4F-418D-AE19-62706E023703}">
                      <ahyp:hlinkClr xmlns:ahyp="http://schemas.microsoft.com/office/drawing/2018/hyperlinkcolor" val="tx"/>
                    </a:ext>
                  </a:extLst>
                </a:hlinkClick>
              </a:rPr>
              <a:t>Facebook: </a:t>
            </a:r>
            <a:br>
              <a:rPr lang="en-US">
                <a:solidFill>
                  <a:srgbClr val="0000FF"/>
                </a:solidFill>
                <a:hlinkClick r:id="rId6">
                  <a:extLst>
                    <a:ext uri="{A12FA001-AC4F-418D-AE19-62706E023703}">
                      <ahyp:hlinkClr xmlns:ahyp="http://schemas.microsoft.com/office/drawing/2018/hyperlinkcolor" val="tx"/>
                    </a:ext>
                  </a:extLst>
                </a:hlinkClick>
              </a:rPr>
            </a:br>
            <a:r>
              <a:rPr lang="en-US">
                <a:solidFill>
                  <a:srgbClr val="0000FF"/>
                </a:solidFill>
                <a:hlinkClick r:id="rId6">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7">
                  <a:extLst>
                    <a:ext uri="{A12FA001-AC4F-418D-AE19-62706E023703}">
                      <ahyp:hlinkClr xmlns:ahyp="http://schemas.microsoft.com/office/drawing/2018/hyperlinkcolor" val="tx"/>
                    </a:ext>
                  </a:extLst>
                </a:hlinkClick>
              </a:rPr>
              <a:t>Twitter: @NewJerseyDOE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8">
                  <a:extLst>
                    <a:ext uri="{A12FA001-AC4F-418D-AE19-62706E023703}">
                      <ahyp:hlinkClr xmlns:ahyp="http://schemas.microsoft.com/office/drawing/2018/hyperlinkcolor" val="tx"/>
                    </a:ext>
                  </a:extLst>
                </a:hlinkClick>
              </a:rPr>
              <a:t>Instagram: </a:t>
            </a:r>
            <a:br>
              <a:rPr lang="en-US">
                <a:solidFill>
                  <a:srgbClr val="0000FF"/>
                </a:solidFill>
                <a:hlinkClick r:id="rId8">
                  <a:extLst>
                    <a:ext uri="{A12FA001-AC4F-418D-AE19-62706E023703}">
                      <ahyp:hlinkClr xmlns:ahyp="http://schemas.microsoft.com/office/drawing/2018/hyperlinkcolor" val="tx"/>
                    </a:ext>
                  </a:extLst>
                </a:hlinkClick>
              </a:rPr>
            </a:br>
            <a:r>
              <a:rPr lang="en-US">
                <a:solidFill>
                  <a:srgbClr val="0000FF"/>
                </a:solidFill>
                <a:hlinkClick r:id="rId8">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5392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E0C3-F390-5DA0-FCF0-763F090B5CC5}"/>
              </a:ext>
            </a:extLst>
          </p:cNvPr>
          <p:cNvSpPr>
            <a:spLocks noGrp="1"/>
          </p:cNvSpPr>
          <p:nvPr>
            <p:ph type="title"/>
          </p:nvPr>
        </p:nvSpPr>
        <p:spPr/>
        <p:txBody>
          <a:bodyPr/>
          <a:lstStyle/>
          <a:p>
            <a:r>
              <a:rPr lang="en-US">
                <a:latin typeface="Palatino Linotype"/>
              </a:rPr>
              <a:t>4-Year Graduation Rates – 2020-23</a:t>
            </a:r>
          </a:p>
        </p:txBody>
      </p:sp>
      <p:sp>
        <p:nvSpPr>
          <p:cNvPr id="4" name="Slide Number Placeholder 3">
            <a:extLst>
              <a:ext uri="{FF2B5EF4-FFF2-40B4-BE49-F238E27FC236}">
                <a16:creationId xmlns:a16="http://schemas.microsoft.com/office/drawing/2014/main" id="{6A747B9D-EBD4-C14E-46FC-80B47896E5A4}"/>
              </a:ext>
            </a:extLst>
          </p:cNvPr>
          <p:cNvSpPr>
            <a:spLocks noGrp="1"/>
          </p:cNvSpPr>
          <p:nvPr>
            <p:ph type="sldNum" sz="quarter" idx="12"/>
          </p:nvPr>
        </p:nvSpPr>
        <p:spPr/>
        <p:txBody>
          <a:bodyPr/>
          <a:lstStyle/>
          <a:p>
            <a:fld id="{A3D1C70C-36A2-44FC-A083-98959550CFF4}" type="slidenum">
              <a:rPr lang="en-US" smtClean="0"/>
              <a:t>5</a:t>
            </a:fld>
            <a:endParaRPr lang="en-US"/>
          </a:p>
        </p:txBody>
      </p:sp>
      <p:graphicFrame>
        <p:nvGraphicFramePr>
          <p:cNvPr id="6" name="Table 5">
            <a:extLst>
              <a:ext uri="{FF2B5EF4-FFF2-40B4-BE49-F238E27FC236}">
                <a16:creationId xmlns:a16="http://schemas.microsoft.com/office/drawing/2014/main" id="{C2703581-C588-0BA3-9A13-D6F0B3FD8273}"/>
              </a:ext>
            </a:extLst>
          </p:cNvPr>
          <p:cNvGraphicFramePr>
            <a:graphicFrameLocks noGrp="1"/>
          </p:cNvGraphicFramePr>
          <p:nvPr>
            <p:extLst>
              <p:ext uri="{D42A27DB-BD31-4B8C-83A1-F6EECF244321}">
                <p14:modId xmlns:p14="http://schemas.microsoft.com/office/powerpoint/2010/main" val="3012142111"/>
              </p:ext>
            </p:extLst>
          </p:nvPr>
        </p:nvGraphicFramePr>
        <p:xfrm>
          <a:off x="301925" y="2127849"/>
          <a:ext cx="11573795" cy="3488743"/>
        </p:xfrm>
        <a:graphic>
          <a:graphicData uri="http://schemas.openxmlformats.org/drawingml/2006/table">
            <a:tbl>
              <a:tblPr bandRow="1">
                <a:tableStyleId>{5C22544A-7EE6-4342-B048-85BDC9FD1C3A}</a:tableStyleId>
              </a:tblPr>
              <a:tblGrid>
                <a:gridCol w="884752">
                  <a:extLst>
                    <a:ext uri="{9D8B030D-6E8A-4147-A177-3AD203B41FA5}">
                      <a16:colId xmlns:a16="http://schemas.microsoft.com/office/drawing/2014/main" val="1282437869"/>
                    </a:ext>
                  </a:extLst>
                </a:gridCol>
                <a:gridCol w="1595867">
                  <a:extLst>
                    <a:ext uri="{9D8B030D-6E8A-4147-A177-3AD203B41FA5}">
                      <a16:colId xmlns:a16="http://schemas.microsoft.com/office/drawing/2014/main" val="3566820758"/>
                    </a:ext>
                  </a:extLst>
                </a:gridCol>
                <a:gridCol w="3206794">
                  <a:extLst>
                    <a:ext uri="{9D8B030D-6E8A-4147-A177-3AD203B41FA5}">
                      <a16:colId xmlns:a16="http://schemas.microsoft.com/office/drawing/2014/main" val="182024046"/>
                    </a:ext>
                  </a:extLst>
                </a:gridCol>
                <a:gridCol w="1059364">
                  <a:extLst>
                    <a:ext uri="{9D8B030D-6E8A-4147-A177-3AD203B41FA5}">
                      <a16:colId xmlns:a16="http://schemas.microsoft.com/office/drawing/2014/main" val="1840765187"/>
                    </a:ext>
                  </a:extLst>
                </a:gridCol>
                <a:gridCol w="985024">
                  <a:extLst>
                    <a:ext uri="{9D8B030D-6E8A-4147-A177-3AD203B41FA5}">
                      <a16:colId xmlns:a16="http://schemas.microsoft.com/office/drawing/2014/main" val="3277654121"/>
                    </a:ext>
                  </a:extLst>
                </a:gridCol>
                <a:gridCol w="817756">
                  <a:extLst>
                    <a:ext uri="{9D8B030D-6E8A-4147-A177-3AD203B41FA5}">
                      <a16:colId xmlns:a16="http://schemas.microsoft.com/office/drawing/2014/main" val="3531819432"/>
                    </a:ext>
                  </a:extLst>
                </a:gridCol>
                <a:gridCol w="760916">
                  <a:extLst>
                    <a:ext uri="{9D8B030D-6E8A-4147-A177-3AD203B41FA5}">
                      <a16:colId xmlns:a16="http://schemas.microsoft.com/office/drawing/2014/main" val="621737278"/>
                    </a:ext>
                  </a:extLst>
                </a:gridCol>
                <a:gridCol w="987632">
                  <a:extLst>
                    <a:ext uri="{9D8B030D-6E8A-4147-A177-3AD203B41FA5}">
                      <a16:colId xmlns:a16="http://schemas.microsoft.com/office/drawing/2014/main" val="660349658"/>
                    </a:ext>
                  </a:extLst>
                </a:gridCol>
                <a:gridCol w="1275690">
                  <a:extLst>
                    <a:ext uri="{9D8B030D-6E8A-4147-A177-3AD203B41FA5}">
                      <a16:colId xmlns:a16="http://schemas.microsoft.com/office/drawing/2014/main" val="3729645972"/>
                    </a:ext>
                  </a:extLst>
                </a:gridCol>
              </a:tblGrid>
              <a:tr h="543701">
                <a:tc>
                  <a:txBody>
                    <a:bodyPr/>
                    <a:lstStyle/>
                    <a:p>
                      <a:pPr algn="ctr" fontAlgn="ctr"/>
                      <a:r>
                        <a:rPr lang="en-US" sz="1100" b="1" i="0" u="none" strike="noStrike">
                          <a:solidFill>
                            <a:srgbClr val="000000"/>
                          </a:solidFill>
                          <a:effectLst/>
                          <a:highlight>
                            <a:srgbClr val="44B3E1"/>
                          </a:highlight>
                          <a:latin typeface="Aptos Narrow"/>
                        </a:rPr>
                        <a:t>County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1100" b="1" i="0" u="none" strike="noStrike">
                          <a:solidFill>
                            <a:srgbClr val="000000"/>
                          </a:solidFill>
                          <a:effectLst/>
                          <a:highlight>
                            <a:srgbClr val="44B3E1"/>
                          </a:highlight>
                          <a:latin typeface="Aptos Narrow"/>
                        </a:rPr>
                        <a:t>District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1100" b="1" i="0" u="none" strike="noStrike">
                          <a:solidFill>
                            <a:srgbClr val="000000"/>
                          </a:solidFill>
                          <a:effectLst/>
                          <a:highlight>
                            <a:srgbClr val="44B3E1"/>
                          </a:highlight>
                          <a:latin typeface="Aptos Narrow"/>
                        </a:rPr>
                        <a:t>School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1100" b="1" i="0" u="none" strike="noStrike">
                          <a:solidFill>
                            <a:srgbClr val="000000"/>
                          </a:solidFill>
                          <a:effectLst/>
                          <a:highlight>
                            <a:srgbClr val="44B3E1"/>
                          </a:highlight>
                          <a:latin typeface="Aptos Narrow"/>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1100" b="1" i="0" u="none" strike="noStrike">
                          <a:solidFill>
                            <a:srgbClr val="000000"/>
                          </a:solidFill>
                          <a:effectLst/>
                          <a:highlight>
                            <a:srgbClr val="44B3E1"/>
                          </a:highlight>
                          <a:latin typeface="Aptos Narrow"/>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1100" b="1" i="0" u="none" strike="noStrike">
                          <a:solidFill>
                            <a:srgbClr val="000000"/>
                          </a:solidFill>
                          <a:effectLst/>
                          <a:highlight>
                            <a:srgbClr val="44B3E1"/>
                          </a:highlight>
                          <a:latin typeface="Aptos Narrow"/>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1100" b="1" i="0" u="none" strike="noStrike">
                          <a:solidFill>
                            <a:srgbClr val="000000"/>
                          </a:solidFill>
                          <a:effectLst/>
                          <a:highlight>
                            <a:srgbClr val="44B3E1"/>
                          </a:highlight>
                          <a:latin typeface="Aptos Narrow"/>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1100" b="1" i="0" u="none" strike="noStrike">
                          <a:solidFill>
                            <a:srgbClr val="000000"/>
                          </a:solidFill>
                          <a:effectLst/>
                          <a:highlight>
                            <a:srgbClr val="D86DCD"/>
                          </a:highlight>
                          <a:latin typeface="Aptos Narrow"/>
                        </a:rPr>
                        <a:t>Total Increases 2020 to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tc>
                  <a:txBody>
                    <a:bodyPr/>
                    <a:lstStyle/>
                    <a:p>
                      <a:pPr algn="ctr" fontAlgn="b"/>
                      <a:r>
                        <a:rPr lang="en-US" sz="1100" b="1" i="0" u="none" strike="noStrike">
                          <a:solidFill>
                            <a:srgbClr val="000000"/>
                          </a:solidFill>
                          <a:effectLst/>
                          <a:highlight>
                            <a:srgbClr val="F1A983"/>
                          </a:highlight>
                          <a:latin typeface="Aptos Narrow"/>
                        </a:rPr>
                        <a:t>Overall Change 2020 to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extLst>
                  <a:ext uri="{0D108BD9-81ED-4DB2-BD59-A6C34878D82A}">
                    <a16:rowId xmlns:a16="http://schemas.microsoft.com/office/drawing/2014/main" val="933727675"/>
                  </a:ext>
                </a:extLst>
              </a:tr>
              <a:tr h="271850">
                <a:tc>
                  <a:txBody>
                    <a:bodyPr/>
                    <a:lstStyle/>
                    <a:p>
                      <a:pPr algn="ctr" fontAlgn="b"/>
                      <a:r>
                        <a:rPr lang="en-US" sz="1100" b="0" i="0" u="none" strike="noStrike">
                          <a:solidFill>
                            <a:srgbClr val="000000"/>
                          </a:solidFill>
                          <a:effectLst/>
                          <a:latin typeface="Calibri"/>
                        </a:rPr>
                        <a:t>Passaic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Passaic City </a:t>
                      </a: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Passaic Preparatory Academy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2CEEF"/>
                          </a:highligh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804797780"/>
                  </a:ext>
                </a:extLst>
              </a:tr>
              <a:tr h="271850">
                <a:tc>
                  <a:txBody>
                    <a:bodyPr/>
                    <a:lstStyle/>
                    <a:p>
                      <a:pPr algn="ctr" fontAlgn="b"/>
                      <a:r>
                        <a:rPr lang="en-US" sz="1100" b="0" i="0" u="none" strike="noStrike">
                          <a:solidFill>
                            <a:srgbClr val="000000"/>
                          </a:solidFill>
                          <a:effectLst/>
                          <a:highlight>
                            <a:srgbClr val="C0E6F5"/>
                          </a:highlight>
                          <a:latin typeface="Calibri"/>
                        </a:rPr>
                        <a:t>Hudson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Bayonne </a:t>
                      </a:r>
                      <a:endParaRPr lang="en-US" sz="1100" b="0" i="0" u="none" strike="noStrike">
                        <a:solidFill>
                          <a:srgbClr val="000000"/>
                        </a:solidFill>
                        <a:effectLst/>
                        <a:highlight>
                          <a:srgbClr val="C0E6F5"/>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Bayonne Alternative 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F2CEEF"/>
                          </a:highligh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462539146"/>
                  </a:ext>
                </a:extLst>
              </a:tr>
              <a:tr h="498392">
                <a:tc>
                  <a:txBody>
                    <a:bodyPr/>
                    <a:lstStyle/>
                    <a:p>
                      <a:pPr algn="ctr" fontAlgn="b"/>
                      <a:r>
                        <a:rPr lang="en-US" sz="1100" b="0" i="0" u="none" strike="noStrike">
                          <a:solidFill>
                            <a:srgbClr val="000000"/>
                          </a:solidFill>
                          <a:effectLst/>
                          <a:latin typeface="Calibri"/>
                        </a:rPr>
                        <a:t>Camden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Mastery Schools Of Camden Inc.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Mastery Schools Of Camden Inc.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2CEEF"/>
                          </a:highligh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478899230"/>
                  </a:ext>
                </a:extLst>
              </a:tr>
              <a:tr h="271850">
                <a:tc>
                  <a:txBody>
                    <a:bodyPr/>
                    <a:lstStyle/>
                    <a:p>
                      <a:pPr algn="ctr" fontAlgn="b"/>
                      <a:r>
                        <a:rPr lang="en-US" sz="1100" b="0" i="0" u="none" strike="noStrike">
                          <a:solidFill>
                            <a:srgbClr val="000000"/>
                          </a:solidFill>
                          <a:effectLst/>
                          <a:highlight>
                            <a:srgbClr val="C0E6F5"/>
                          </a:highlight>
                          <a:latin typeface="Calibri"/>
                        </a:rPr>
                        <a:t>Charter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Great Oaks Legacy 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Great Oaks Legacy 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F2CEEF"/>
                          </a:highligh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550432245"/>
                  </a:ext>
                </a:extLst>
              </a:tr>
              <a:tr h="271850">
                <a:tc>
                  <a:txBody>
                    <a:bodyPr/>
                    <a:lstStyle/>
                    <a:p>
                      <a:pPr algn="ctr" fontAlgn="b"/>
                      <a:r>
                        <a:rPr lang="en-US" sz="1100" b="0" i="0" u="none" strike="noStrike">
                          <a:solidFill>
                            <a:srgbClr val="000000"/>
                          </a:solidFill>
                          <a:effectLst/>
                          <a:latin typeface="Calibri"/>
                        </a:rPr>
                        <a:t>Union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Elizabeth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Thomas Jefferson Arts Academy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2CEEF"/>
                          </a:highligh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290760379"/>
                  </a:ext>
                </a:extLst>
              </a:tr>
              <a:tr h="271850">
                <a:tc>
                  <a:txBody>
                    <a:bodyPr/>
                    <a:lstStyle/>
                    <a:p>
                      <a:pPr algn="ctr" fontAlgn="b"/>
                      <a:r>
                        <a:rPr lang="en-US" sz="1100" b="0" i="0" u="none" strike="noStrike">
                          <a:solidFill>
                            <a:srgbClr val="000000"/>
                          </a:solidFill>
                          <a:effectLst/>
                          <a:latin typeface="Calibri"/>
                        </a:rPr>
                        <a:t>Essex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Newark </a:t>
                      </a: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Central 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2CEEF"/>
                          </a:highligh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562414985"/>
                  </a:ext>
                </a:extLst>
              </a:tr>
              <a:tr h="271850">
                <a:tc>
                  <a:txBody>
                    <a:bodyPr/>
                    <a:lstStyle/>
                    <a:p>
                      <a:pPr algn="ctr" fontAlgn="b"/>
                      <a:r>
                        <a:rPr lang="en-US" sz="1100" b="0" i="0" u="none" strike="noStrike">
                          <a:solidFill>
                            <a:srgbClr val="000000"/>
                          </a:solidFill>
                          <a:effectLst/>
                          <a:latin typeface="Calibri"/>
                        </a:rPr>
                        <a:t>Passaic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Passaic City </a:t>
                      </a: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Passaic HS No.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2CEEF"/>
                          </a:highligh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16525508"/>
                  </a:ext>
                </a:extLst>
              </a:tr>
              <a:tr h="271850">
                <a:tc>
                  <a:txBody>
                    <a:bodyPr/>
                    <a:lstStyle/>
                    <a:p>
                      <a:pPr algn="ctr" fontAlgn="b"/>
                      <a:r>
                        <a:rPr lang="en-US" sz="1100" b="0" i="0" u="none" strike="noStrike">
                          <a:solidFill>
                            <a:srgbClr val="000000"/>
                          </a:solidFill>
                          <a:effectLst/>
                          <a:highlight>
                            <a:srgbClr val="C0E6F5"/>
                          </a:highlight>
                          <a:latin typeface="Calibri"/>
                        </a:rPr>
                        <a:t>Union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Elizabeth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Thomas A. Edison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F2CEEF"/>
                          </a:highligh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371749067"/>
                  </a:ext>
                </a:extLst>
              </a:tr>
              <a:tr h="271850">
                <a:tc>
                  <a:txBody>
                    <a:bodyPr/>
                    <a:lstStyle/>
                    <a:p>
                      <a:pPr algn="ctr" fontAlgn="b"/>
                      <a:r>
                        <a:rPr lang="en-US" sz="1100" b="0" i="0" u="none" strike="noStrike">
                          <a:solidFill>
                            <a:srgbClr val="000000"/>
                          </a:solidFill>
                          <a:effectLst/>
                          <a:latin typeface="Calibri"/>
                        </a:rPr>
                        <a:t>Passaic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Paterson </a:t>
                      </a: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John F. Kennedy 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a:rPr>
                        <a:t>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2CEEF"/>
                          </a:highligh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362258169"/>
                  </a:ext>
                </a:extLst>
              </a:tr>
              <a:tr h="271850">
                <a:tc>
                  <a:txBody>
                    <a:bodyPr/>
                    <a:lstStyle/>
                    <a:p>
                      <a:pPr algn="ctr" fontAlgn="b"/>
                      <a:r>
                        <a:rPr lang="en-US" sz="1100" b="0" i="0" u="none" strike="noStrike">
                          <a:solidFill>
                            <a:srgbClr val="000000"/>
                          </a:solidFill>
                          <a:effectLst/>
                          <a:highlight>
                            <a:srgbClr val="C0E6F5"/>
                          </a:highlight>
                          <a:latin typeface="Calibri"/>
                        </a:rPr>
                        <a:t>Union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Elizabeth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Admiral William F. Halsey Jr.</a:t>
                      </a:r>
                      <a:endParaRPr lang="en-US" sz="1100" b="0" i="0" u="none" strike="noStrike">
                        <a:solidFill>
                          <a:srgbClr val="000000"/>
                        </a:solidFill>
                        <a:effectLst/>
                        <a:highlight>
                          <a:srgbClr val="C0E6F5"/>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C0E6F5"/>
                          </a:highlight>
                          <a:latin typeface="Calibri"/>
                        </a:rPr>
                        <a:t>79.1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0" i="0" u="none" strike="noStrike">
                          <a:solidFill>
                            <a:srgbClr val="000000"/>
                          </a:solidFill>
                          <a:effectLst/>
                          <a:highlight>
                            <a:srgbClr val="F2CEEF"/>
                          </a:highligh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a:solidFill>
                            <a:srgbClr val="000000"/>
                          </a:solidFill>
                          <a:effectLst/>
                          <a:highlight>
                            <a:srgbClr val="FBE2D5"/>
                          </a:highlight>
                          <a:latin typeface="Aptos Narrow"/>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627368283"/>
                  </a:ext>
                </a:extLst>
              </a:tr>
            </a:tbl>
          </a:graphicData>
        </a:graphic>
      </p:graphicFrame>
    </p:spTree>
    <p:extLst>
      <p:ext uri="{BB962C8B-B14F-4D97-AF65-F5344CB8AC3E}">
        <p14:creationId xmlns:p14="http://schemas.microsoft.com/office/powerpoint/2010/main" val="162370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title"/>
          </p:nvPr>
        </p:nvSpPr>
        <p:spPr>
          <a:prstGeom prst="rect">
            <a:avLst/>
          </a:prstGeom>
        </p:spPr>
        <p:txBody>
          <a:bodyPr lIns="91440" tIns="45720" rIns="91440" bIns="45720" anchor="b"/>
          <a:lstStyle/>
          <a:p>
            <a:r>
              <a:rPr lang="en-US" sz="4000">
                <a:latin typeface="Palatino Linotype"/>
              </a:rPr>
              <a:t>Key Questions/Topics for Panel</a:t>
            </a:r>
            <a:endParaRPr lang="en-US" sz="4000"/>
          </a:p>
        </p:txBody>
      </p:sp>
      <p:sp>
        <p:nvSpPr>
          <p:cNvPr id="3" name="Text Placeholder 2">
            <a:extLst>
              <a:ext uri="{FF2B5EF4-FFF2-40B4-BE49-F238E27FC236}">
                <a16:creationId xmlns:a16="http://schemas.microsoft.com/office/drawing/2014/main" id="{55997C3D-BD1D-11C7-B05F-1A01EA660593}"/>
              </a:ext>
            </a:extLst>
          </p:cNvPr>
          <p:cNvSpPr>
            <a:spLocks noGrp="1"/>
          </p:cNvSpPr>
          <p:nvPr>
            <p:ph type="body" sz="quarter" idx="11"/>
          </p:nvPr>
        </p:nvSpPr>
        <p:spPr>
          <a:xfrm>
            <a:off x="171450" y="1373296"/>
            <a:ext cx="11849100" cy="4803775"/>
          </a:xfrm>
        </p:spPr>
        <p:txBody>
          <a:bodyPr vert="horz" lIns="91440" tIns="45720" rIns="822960" bIns="45720" rtlCol="0" anchor="t">
            <a:normAutofit/>
          </a:bodyPr>
          <a:lstStyle/>
          <a:p>
            <a:pPr algn="ctr"/>
            <a:r>
              <a:rPr lang="en-US" sz="2000"/>
              <a:t>What have been the most helpful leading indicators to use for determining your graduation rate?</a:t>
            </a:r>
          </a:p>
          <a:p>
            <a:pPr algn="ctr"/>
            <a:r>
              <a:rPr lang="en-US" sz="2000"/>
              <a:t>Do you have a process for screening incoming freshmen who may be at-risk of not graduating in four years?  How so?</a:t>
            </a:r>
          </a:p>
          <a:p>
            <a:pPr algn="ctr"/>
            <a:r>
              <a:rPr lang="en-US" sz="2000">
                <a:latin typeface="Palatino Linotype"/>
              </a:rPr>
              <a:t>Do you tier supports for upperclassmen who may be at risk of not graduating in four years?  How so?</a:t>
            </a:r>
          </a:p>
          <a:p>
            <a:pPr algn="ctr"/>
            <a:r>
              <a:rPr lang="en-US" sz="2000">
                <a:latin typeface="Palatino Linotype"/>
              </a:rPr>
              <a:t>What interventions have you found to be the most helpful in helping as many students as possible graduate on-time?</a:t>
            </a:r>
          </a:p>
          <a:p>
            <a:pPr algn="ctr"/>
            <a:r>
              <a:rPr lang="en-US" sz="2000"/>
              <a:t>How do you work with your district in ensuring your graduation rate is optimal and accurate?</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575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90D0-B0EE-575A-3251-66E6B8FA8806}"/>
              </a:ext>
            </a:extLst>
          </p:cNvPr>
          <p:cNvSpPr>
            <a:spLocks noGrp="1"/>
          </p:cNvSpPr>
          <p:nvPr>
            <p:ph type="title"/>
          </p:nvPr>
        </p:nvSpPr>
        <p:spPr>
          <a:xfrm>
            <a:off x="1256841" y="378896"/>
            <a:ext cx="10096959" cy="747579"/>
          </a:xfrm>
        </p:spPr>
        <p:txBody>
          <a:bodyPr anchor="ctr">
            <a:normAutofit/>
          </a:bodyPr>
          <a:lstStyle/>
          <a:p>
            <a:r>
              <a:rPr lang="en-US" sz="4600"/>
              <a:t>Additional Questions?</a:t>
            </a:r>
          </a:p>
        </p:txBody>
      </p:sp>
      <p:pic>
        <p:nvPicPr>
          <p:cNvPr id="6" name="Graphic 5" descr="Questions with solid fill">
            <a:extLst>
              <a:ext uri="{FF2B5EF4-FFF2-40B4-BE49-F238E27FC236}">
                <a16:creationId xmlns:a16="http://schemas.microsoft.com/office/drawing/2014/main" id="{CD5B5700-A2AC-1F8E-E02C-DAC17B8FB2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3951" y="1520826"/>
            <a:ext cx="4384216" cy="4384216"/>
          </a:xfrm>
          <a:prstGeom prst="rect">
            <a:avLst/>
          </a:prstGeom>
        </p:spPr>
      </p:pic>
      <p:sp>
        <p:nvSpPr>
          <p:cNvPr id="4" name="Slide Number Placeholder 3">
            <a:extLst>
              <a:ext uri="{FF2B5EF4-FFF2-40B4-BE49-F238E27FC236}">
                <a16:creationId xmlns:a16="http://schemas.microsoft.com/office/drawing/2014/main" id="{5315CA4A-2F12-E712-25FA-61346682F149}"/>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7</a:t>
            </a:fld>
            <a:endParaRPr lang="en-US"/>
          </a:p>
        </p:txBody>
      </p:sp>
    </p:spTree>
    <p:extLst>
      <p:ext uri="{BB962C8B-B14F-4D97-AF65-F5344CB8AC3E}">
        <p14:creationId xmlns:p14="http://schemas.microsoft.com/office/powerpoint/2010/main" val="9724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CFD964-6D68-E686-E066-AAC50DDE60D1}"/>
              </a:ext>
            </a:extLst>
          </p:cNvPr>
          <p:cNvSpPr>
            <a:spLocks noGrp="1"/>
          </p:cNvSpPr>
          <p:nvPr>
            <p:ph type="title"/>
          </p:nvPr>
        </p:nvSpPr>
        <p:spPr>
          <a:xfrm>
            <a:off x="1256841" y="378896"/>
            <a:ext cx="10096959" cy="747579"/>
          </a:xfrm>
        </p:spPr>
        <p:txBody>
          <a:bodyPr anchor="ctr">
            <a:normAutofit/>
          </a:bodyPr>
          <a:lstStyle/>
          <a:p>
            <a:r>
              <a:rPr lang="en-US" sz="4600"/>
              <a:t>Break</a:t>
            </a:r>
          </a:p>
        </p:txBody>
      </p:sp>
      <p:pic>
        <p:nvPicPr>
          <p:cNvPr id="7" name="Picture 6" descr="Stopwatch on white background">
            <a:extLst>
              <a:ext uri="{FF2B5EF4-FFF2-40B4-BE49-F238E27FC236}">
                <a16:creationId xmlns:a16="http://schemas.microsoft.com/office/drawing/2014/main" id="{0A66CECE-33E1-13F5-B1E7-D9190645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209" y="1429017"/>
            <a:ext cx="3699651" cy="4498057"/>
          </a:xfrm>
          <a:prstGeom prst="rect">
            <a:avLst/>
          </a:prstGeom>
          <a:noFill/>
        </p:spPr>
      </p:pic>
      <p:sp>
        <p:nvSpPr>
          <p:cNvPr id="12" name="Text Placeholder 2">
            <a:extLst>
              <a:ext uri="{FF2B5EF4-FFF2-40B4-BE49-F238E27FC236}">
                <a16:creationId xmlns:a16="http://schemas.microsoft.com/office/drawing/2014/main" id="{B6E4C498-7A7C-0DFA-3933-F59C72A71461}"/>
              </a:ext>
            </a:extLst>
          </p:cNvPr>
          <p:cNvSpPr>
            <a:spLocks noGrp="1"/>
          </p:cNvSpPr>
          <p:nvPr>
            <p:ph sz="half" idx="13"/>
          </p:nvPr>
        </p:nvSpPr>
        <p:spPr>
          <a:xfrm>
            <a:off x="6172202" y="1429016"/>
            <a:ext cx="5843530" cy="4498057"/>
          </a:xfrm>
        </p:spPr>
        <p:txBody>
          <a:bodyPr>
            <a:normAutofit/>
          </a:bodyPr>
          <a:lstStyle/>
          <a:p>
            <a:pPr marL="0" indent="0">
              <a:buNone/>
            </a:pPr>
            <a:endParaRPr lang="en-US"/>
          </a:p>
          <a:p>
            <a:pPr marL="0" indent="0">
              <a:buNone/>
            </a:pPr>
            <a:endParaRPr lang="en-US"/>
          </a:p>
          <a:p>
            <a:pPr marL="0" indent="0">
              <a:buNone/>
            </a:pPr>
            <a:r>
              <a:rPr lang="en-US" b="1"/>
              <a:t>We will take a five-minute stretch break. </a:t>
            </a:r>
          </a:p>
        </p:txBody>
      </p:sp>
      <p:sp>
        <p:nvSpPr>
          <p:cNvPr id="5" name="Slide Number Placeholder 4">
            <a:extLst>
              <a:ext uri="{FF2B5EF4-FFF2-40B4-BE49-F238E27FC236}">
                <a16:creationId xmlns:a16="http://schemas.microsoft.com/office/drawing/2014/main" id="{58EE2F32-9774-7929-905F-C2A3A0A6D9C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8</a:t>
            </a:fld>
            <a:endParaRPr lang="en-US"/>
          </a:p>
        </p:txBody>
      </p:sp>
    </p:spTree>
    <p:extLst>
      <p:ext uri="{BB962C8B-B14F-4D97-AF65-F5344CB8AC3E}">
        <p14:creationId xmlns:p14="http://schemas.microsoft.com/office/powerpoint/2010/main" val="357111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Graduation Rate Data</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474587760"/>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722650d-1bf1-4052-ba93-6d848f0820ae"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3722089E0401438349474F043BD4A8" ma:contentTypeVersion="19" ma:contentTypeDescription="Create a new document." ma:contentTypeScope="" ma:versionID="51ab5eb7efb6bd0de8527d114826b720">
  <xsd:schema xmlns:xsd="http://www.w3.org/2001/XMLSchema" xmlns:xs="http://www.w3.org/2001/XMLSchema" xmlns:p="http://schemas.microsoft.com/office/2006/metadata/properties" xmlns:ns1="http://schemas.microsoft.com/sharepoint/v3" xmlns:ns3="1722650d-1bf1-4052-ba93-6d848f0820ae" xmlns:ns4="28bca476-da8b-43e6-8eaa-7e340354b400" targetNamespace="http://schemas.microsoft.com/office/2006/metadata/properties" ma:root="true" ma:fieldsID="ae5192abcc27d26b67f3728e09fd24db" ns1:_="" ns3:_="" ns4:_="">
    <xsd:import namespace="http://schemas.microsoft.com/sharepoint/v3"/>
    <xsd:import namespace="1722650d-1bf1-4052-ba93-6d848f0820ae"/>
    <xsd:import namespace="28bca476-da8b-43e6-8eaa-7e340354b40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DateTaken"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22650d-1bf1-4052-ba93-6d848f082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ca476-da8b-43e6-8eaa-7e340354b4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08C50-6EA5-4EE4-8365-BB53F443C7CC}">
  <ds:schemaRefs>
    <ds:schemaRef ds:uri="http://schemas.microsoft.com/sharepoint/v3/contenttype/forms"/>
  </ds:schemaRefs>
</ds:datastoreItem>
</file>

<file path=customXml/itemProps2.xml><?xml version="1.0" encoding="utf-8"?>
<ds:datastoreItem xmlns:ds="http://schemas.openxmlformats.org/officeDocument/2006/customXml" ds:itemID="{C3332CA7-765E-4047-A35E-D7D0C2ECFB93}">
  <ds:schemaRef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28bca476-da8b-43e6-8eaa-7e340354b400"/>
    <ds:schemaRef ds:uri="1722650d-1bf1-4052-ba93-6d848f0820ae"/>
    <ds:schemaRef ds:uri="http://schemas.microsoft.com/sharepoint/v3"/>
  </ds:schemaRefs>
</ds:datastoreItem>
</file>

<file path=customXml/itemProps3.xml><?xml version="1.0" encoding="utf-8"?>
<ds:datastoreItem xmlns:ds="http://schemas.openxmlformats.org/officeDocument/2006/customXml" ds:itemID="{B3189DFE-B91D-4CD9-A681-B080A9C66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22650d-1bf1-4052-ba93-6d848f0820ae"/>
    <ds:schemaRef ds:uri="28bca476-da8b-43e6-8eaa-7e340354b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3339</Words>
  <Application>Microsoft Office PowerPoint</Application>
  <PresentationFormat>Widescreen</PresentationFormat>
  <Paragraphs>517</Paragraphs>
  <Slides>46</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Aptos</vt:lpstr>
      <vt:lpstr>Aptos Narrow</vt:lpstr>
      <vt:lpstr>Arial</vt:lpstr>
      <vt:lpstr>Calibri</vt:lpstr>
      <vt:lpstr>Google Sans Text</vt:lpstr>
      <vt:lpstr>Palatino Linotype</vt:lpstr>
      <vt:lpstr>NJDOE_TitleSlide</vt:lpstr>
      <vt:lpstr>NDJOE_Main</vt:lpstr>
      <vt:lpstr> Data Literacy Series: Training #5 Graduation Rate Data Chronic Absenteeism in NJSMART Data Dashboards</vt:lpstr>
      <vt:lpstr>Please Review </vt:lpstr>
      <vt:lpstr>Welcome</vt:lpstr>
      <vt:lpstr>Graduate Rate Panel Discussion   Central High School (Newark) Mastery Schools (Camden) Passaic Preparatory Academy (Passaic) Thomas Edison Career &amp; Technical (Elizabeth)</vt:lpstr>
      <vt:lpstr>4-Year Graduation Rates – 2020-23</vt:lpstr>
      <vt:lpstr>Key Questions/Topics for Panel</vt:lpstr>
      <vt:lpstr>Additional Questions?</vt:lpstr>
      <vt:lpstr>Break</vt:lpstr>
      <vt:lpstr>Graduation Rate Data</vt:lpstr>
      <vt:lpstr>Adjusted Cohort Methodology</vt:lpstr>
      <vt:lpstr>Adjusted Cohort Graduation Rates</vt:lpstr>
      <vt:lpstr>Graduation Cohorts</vt:lpstr>
      <vt:lpstr>Adjusted Cohorts</vt:lpstr>
      <vt:lpstr>Adjusted Cohorts Example</vt:lpstr>
      <vt:lpstr>Students Entering after 9th Grade</vt:lpstr>
      <vt:lpstr>Removing Students From Cohorts</vt:lpstr>
      <vt:lpstr>Changing Cohorts</vt:lpstr>
      <vt:lpstr>Calculating Graduation Rates</vt:lpstr>
      <vt:lpstr>Graduates</vt:lpstr>
      <vt:lpstr>Graduates – Federal Requirements</vt:lpstr>
      <vt:lpstr>State and Federal Calculations</vt:lpstr>
      <vt:lpstr>Adjusted Cohort Graduation Rate</vt:lpstr>
      <vt:lpstr>Adjusted Cohort Graduation Rate</vt:lpstr>
      <vt:lpstr>Graduation Dates</vt:lpstr>
      <vt:lpstr>Four-Year Example</vt:lpstr>
      <vt:lpstr>Five-Year Example</vt:lpstr>
      <vt:lpstr>Five-Year Compared to Four-Year</vt:lpstr>
      <vt:lpstr>State and Federal Accountability</vt:lpstr>
      <vt:lpstr>Federal/ESSA Requirements</vt:lpstr>
      <vt:lpstr>ESSA Graduation Indicator</vt:lpstr>
      <vt:lpstr>Graduation Reporting: NJ SMART</vt:lpstr>
      <vt:lpstr>NJ SMART Graduation Reports</vt:lpstr>
      <vt:lpstr>Graduation Appeals</vt:lpstr>
      <vt:lpstr>Chronic Absenteeism in NJSMART</vt:lpstr>
      <vt:lpstr>Definition/How It’s Calculated</vt:lpstr>
      <vt:lpstr>Chronic Absenteeism Accountability</vt:lpstr>
      <vt:lpstr>Data Dashboards</vt:lpstr>
      <vt:lpstr>What are data dashboards?</vt:lpstr>
      <vt:lpstr>Annual School Planning System</vt:lpstr>
      <vt:lpstr>General Schools Dashboard</vt:lpstr>
      <vt:lpstr>Chat Question</vt:lpstr>
      <vt:lpstr>NJSLA Data Releases (Summer 2023)</vt:lpstr>
      <vt:lpstr>PowerPoint Presentation</vt:lpstr>
      <vt:lpstr>Next Steps</vt:lpstr>
      <vt:lpstr>Presenter 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Assistance for Exiting Comprehensive Support and Improvement Schools</dc:title>
  <dc:creator>Waddell, Azan</dc:creator>
  <cp:lastModifiedBy>Amutah, Chimaobi</cp:lastModifiedBy>
  <cp:revision>3</cp:revision>
  <cp:lastPrinted>2023-10-25T13:55:06Z</cp:lastPrinted>
  <dcterms:created xsi:type="dcterms:W3CDTF">2023-02-12T16:13:21Z</dcterms:created>
  <dcterms:modified xsi:type="dcterms:W3CDTF">2024-06-13T12:51:44Z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0x010100933722089E0401438349474F043BD4A8</vt:lpwstr>
  </property>
</Properties>
</file>